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4" r:id="rId3"/>
    <p:sldId id="257" r:id="rId4"/>
    <p:sldId id="258" r:id="rId5"/>
    <p:sldId id="259" r:id="rId6"/>
    <p:sldId id="267" r:id="rId7"/>
    <p:sldId id="263" r:id="rId8"/>
    <p:sldId id="260" r:id="rId9"/>
    <p:sldId id="261"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CA73DD-3643-B255-1A73-FE47FD4E8967}" name="Chu, Carolyn" initials="CC" userId="S::cchu0001@bcbsmamd.net::5024d70b-dfe6-47aa-9f82-ac7c4a31cfd9" providerId="AD"/>
  <p188:author id="{9E800EF9-324A-A3D7-3FA2-73EF31B117C6}" name="Clark, Lynn" initials="CL" userId="S::lclark01@bcbsmamd.net::c1fc33f8-e86a-4cd2-b344-4b24b4d22b8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2B02"/>
    <a:srgbClr val="FB5B3A"/>
    <a:srgbClr val="02C3FD"/>
    <a:srgbClr val="57C8AC"/>
    <a:srgbClr val="F49E65"/>
    <a:srgbClr val="FF700F"/>
    <a:srgbClr val="BF452C"/>
    <a:srgbClr val="DDF2FB"/>
    <a:srgbClr val="0193BF"/>
    <a:srgbClr val="35A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p:restoredTop sz="84837" autoAdjust="0"/>
  </p:normalViewPr>
  <p:slideViewPr>
    <p:cSldViewPr snapToGrid="0">
      <p:cViewPr varScale="1">
        <p:scale>
          <a:sx n="108" d="100"/>
          <a:sy n="108" d="100"/>
        </p:scale>
        <p:origin x="1096" y="184"/>
      </p:cViewPr>
      <p:guideLst/>
    </p:cSldViewPr>
  </p:slideViewPr>
  <p:outlineViewPr>
    <p:cViewPr>
      <p:scale>
        <a:sx n="35" d="100"/>
        <a:sy n="35"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EF094-17C2-194D-8612-0872B358DCB2}" type="datetimeFigureOut">
              <a:rPr lang="en-US" smtClean="0"/>
              <a:t>7/24/23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B8D15-E72B-6941-83AF-9A7731CADEDD}" type="slidenum">
              <a:rPr lang="en-US" smtClean="0"/>
              <a:t>‹#›</a:t>
            </a:fld>
            <a:endParaRPr lang="en-US" dirty="0"/>
          </a:p>
        </p:txBody>
      </p:sp>
    </p:spTree>
    <p:extLst>
      <p:ext uri="{BB962C8B-B14F-4D97-AF65-F5344CB8AC3E}">
        <p14:creationId xmlns:p14="http://schemas.microsoft.com/office/powerpoint/2010/main" val="266106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gB-965UAR_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BCBSMA has partnered with Virgin Pulse, an independent company, to offer ahealthyme Rewards, a dynamic digital health engagement program with easy-to-earn rewards. </a:t>
            </a:r>
            <a:r>
              <a:rPr lang="en-US" dirty="0"/>
              <a:t>This program is focused on wellness being done for you not to you because we know that everyone is at a different place in their well-being journey.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And as a Blue Cross subscriber, it’s available to you at no cost.</a:t>
            </a:r>
          </a:p>
        </p:txBody>
      </p:sp>
      <p:sp>
        <p:nvSpPr>
          <p:cNvPr id="4" name="Slide Number Placeholder 3"/>
          <p:cNvSpPr>
            <a:spLocks noGrp="1"/>
          </p:cNvSpPr>
          <p:nvPr>
            <p:ph type="sldNum" sz="quarter" idx="5"/>
          </p:nvPr>
        </p:nvSpPr>
        <p:spPr/>
        <p:txBody>
          <a:bodyPr/>
          <a:lstStyle/>
          <a:p>
            <a:fld id="{2BFB8D15-E72B-6941-83AF-9A7731CADEDD}" type="slidenum">
              <a:rPr lang="en-US" smtClean="0"/>
              <a:t>1</a:t>
            </a:fld>
            <a:endParaRPr lang="en-US" dirty="0"/>
          </a:p>
        </p:txBody>
      </p:sp>
    </p:spTree>
    <p:extLst>
      <p:ext uri="{BB962C8B-B14F-4D97-AF65-F5344CB8AC3E}">
        <p14:creationId xmlns:p14="http://schemas.microsoft.com/office/powerpoint/2010/main" val="235319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should be easy to make your healthy choices pay off. Don’t miss out and start earning today.</a:t>
            </a:r>
          </a:p>
          <a:p>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Sign up at ahealthymerewards.com  - use the name that is associated </a:t>
            </a:r>
            <a:r>
              <a:rPr lang="en-US" sz="1200" b="0" i="0" kern="1200">
                <a:solidFill>
                  <a:schemeClr val="tx1"/>
                </a:solidFill>
                <a:effectLst/>
                <a:latin typeface="+mn-lt"/>
                <a:ea typeface="+mn-ea"/>
                <a:cs typeface="+mn-cs"/>
              </a:rPr>
              <a:t>with your </a:t>
            </a:r>
            <a:r>
              <a:rPr lang="en-US" sz="1200" b="0" i="0" kern="1200" dirty="0">
                <a:solidFill>
                  <a:schemeClr val="tx1"/>
                </a:solidFill>
                <a:effectLst/>
                <a:latin typeface="+mn-lt"/>
                <a:ea typeface="+mn-ea"/>
                <a:cs typeface="+mn-cs"/>
              </a:rPr>
              <a:t>BCBSMA medical plan</a:t>
            </a:r>
          </a:p>
          <a:p>
            <a:pPr marL="685800" lvl="1" indent="-228600">
              <a:buFont typeface="+mj-lt"/>
              <a:buAutoNum type="arabicPeriod"/>
            </a:pPr>
            <a:r>
              <a:rPr lang="en-US" sz="1200" b="0" i="0" kern="1200" dirty="0">
                <a:solidFill>
                  <a:schemeClr val="tx1"/>
                </a:solidFill>
                <a:effectLst/>
                <a:latin typeface="+mn-lt"/>
                <a:ea typeface="+mn-ea"/>
                <a:cs typeface="+mn-cs"/>
              </a:rPr>
              <a:t>Once you do you will receive a welcome email and have access to a tutorial of the website.</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Then, download the app and login for easy access…</a:t>
            </a:r>
          </a:p>
          <a:p>
            <a:pPr marL="685800" lvl="1" indent="-228600">
              <a:buFont typeface="+mj-lt"/>
              <a:buAutoNum type="arabicPeriod"/>
            </a:pPr>
            <a:r>
              <a:rPr lang="en-US" sz="1200" b="0" i="0" kern="1200" dirty="0">
                <a:solidFill>
                  <a:schemeClr val="tx1"/>
                </a:solidFill>
                <a:effectLst/>
                <a:latin typeface="+mn-lt"/>
                <a:ea typeface="+mn-ea"/>
                <a:cs typeface="+mn-cs"/>
              </a:rPr>
              <a:t>Everything you can do on the webpage from tracking habits to joining and creating challenges to redeeming rewards can be done on the app.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FB8D15-E72B-6941-83AF-9A7731CADEDD}" type="slidenum">
              <a:rPr lang="en-US" smtClean="0"/>
              <a:t>10</a:t>
            </a:fld>
            <a:endParaRPr lang="en-US" dirty="0"/>
          </a:p>
        </p:txBody>
      </p:sp>
    </p:spTree>
    <p:extLst>
      <p:ext uri="{BB962C8B-B14F-4D97-AF65-F5344CB8AC3E}">
        <p14:creationId xmlns:p14="http://schemas.microsoft.com/office/powerpoint/2010/main" val="120162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your time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have any questions about the program, Virgin Pulse Member Service can help. Connect with them through online chat, by email, or call toll-free.</a:t>
            </a:r>
            <a:endParaRPr lang="en-US" dirty="0"/>
          </a:p>
        </p:txBody>
      </p:sp>
      <p:sp>
        <p:nvSpPr>
          <p:cNvPr id="4" name="Slide Number Placeholder 3"/>
          <p:cNvSpPr>
            <a:spLocks noGrp="1"/>
          </p:cNvSpPr>
          <p:nvPr>
            <p:ph type="sldNum" sz="quarter" idx="5"/>
          </p:nvPr>
        </p:nvSpPr>
        <p:spPr/>
        <p:txBody>
          <a:bodyPr/>
          <a:lstStyle/>
          <a:p>
            <a:fld id="{2BFB8D15-E72B-6941-83AF-9A7731CADEDD}" type="slidenum">
              <a:rPr lang="en-US" smtClean="0"/>
              <a:t>11</a:t>
            </a:fld>
            <a:endParaRPr lang="en-US" dirty="0"/>
          </a:p>
        </p:txBody>
      </p:sp>
    </p:spTree>
    <p:extLst>
      <p:ext uri="{BB962C8B-B14F-4D97-AF65-F5344CB8AC3E}">
        <p14:creationId xmlns:p14="http://schemas.microsoft.com/office/powerpoint/2010/main" val="160493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should be easy to make your healthy choices pay off but we know it’s not always easy. That's why ahealthyme Rewards offers up to $100 per quarter – or $400 per year </a:t>
            </a:r>
            <a:r>
              <a:rPr lang="en-US" sz="1200" b="0" i="0" kern="1200" dirty="0">
                <a:solidFill>
                  <a:schemeClr val="tx1"/>
                </a:solidFill>
                <a:effectLst/>
                <a:highlight>
                  <a:srgbClr val="FFFF00"/>
                </a:highlight>
                <a:latin typeface="+mn-lt"/>
                <a:ea typeface="+mn-ea"/>
                <a:cs typeface="+mn-cs"/>
              </a:rPr>
              <a:t>– </a:t>
            </a:r>
            <a:r>
              <a:rPr lang="en-US" sz="1200" b="0" i="0" kern="1200" dirty="0">
                <a:solidFill>
                  <a:schemeClr val="tx1"/>
                </a:solidFill>
                <a:effectLst/>
                <a:latin typeface="+mn-lt"/>
                <a:ea typeface="+mn-ea"/>
                <a:cs typeface="+mn-cs"/>
              </a:rPr>
              <a:t>and they assist you with staying on top of your health.</a:t>
            </a:r>
            <a:endParaRPr lang="en-US" dirty="0"/>
          </a:p>
        </p:txBody>
      </p:sp>
      <p:sp>
        <p:nvSpPr>
          <p:cNvPr id="4" name="Slide Number Placeholder 3"/>
          <p:cNvSpPr>
            <a:spLocks noGrp="1"/>
          </p:cNvSpPr>
          <p:nvPr>
            <p:ph type="sldNum" sz="quarter" idx="5"/>
          </p:nvPr>
        </p:nvSpPr>
        <p:spPr/>
        <p:txBody>
          <a:bodyPr/>
          <a:lstStyle/>
          <a:p>
            <a:fld id="{2BFB8D15-E72B-6941-83AF-9A7731CADEDD}" type="slidenum">
              <a:rPr lang="en-US" smtClean="0"/>
              <a:t>2</a:t>
            </a:fld>
            <a:endParaRPr lang="en-US" dirty="0"/>
          </a:p>
        </p:txBody>
      </p:sp>
    </p:spTree>
    <p:extLst>
      <p:ext uri="{BB962C8B-B14F-4D97-AF65-F5344CB8AC3E}">
        <p14:creationId xmlns:p14="http://schemas.microsoft.com/office/powerpoint/2010/main" val="372804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a focus on your overall well-being, you get points as you work toward your personal health and wellness goals, completing daily tasks to build lifelong habits.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Looking to get your competitive juices flowing? Join a quarterly team challenge or create a more personal one to compete against other users and see who comes out on top. It's all about making healthy choices fun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rewarding.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because everyone should get rewarded for being healthy, ahealthyme Rewards is available in 20 different languages.  You can select the right one for you upon registration.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FB8D15-E72B-6941-83AF-9A7731CADEDD}" type="slidenum">
              <a:rPr lang="en-US" smtClean="0"/>
              <a:t>3</a:t>
            </a:fld>
            <a:endParaRPr lang="en-US" dirty="0"/>
          </a:p>
        </p:txBody>
      </p:sp>
    </p:spTree>
    <p:extLst>
      <p:ext uri="{BB962C8B-B14F-4D97-AF65-F5344CB8AC3E}">
        <p14:creationId xmlns:p14="http://schemas.microsoft.com/office/powerpoint/2010/main" val="41760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It’s simple to get rewarded when you make healthy choices. Here’s what you need to do:</a:t>
            </a:r>
          </a:p>
          <a:p>
            <a:r>
              <a:rPr lang="en-US" sz="1200" i="0" kern="1200" dirty="0">
                <a:solidFill>
                  <a:schemeClr val="tx1"/>
                </a:solidFill>
                <a:effectLst/>
                <a:latin typeface="+mn-lt"/>
                <a:ea typeface="+mn-ea"/>
                <a:cs typeface="+mn-cs"/>
              </a:rPr>
              <a:t> </a:t>
            </a:r>
          </a:p>
          <a:p>
            <a:pPr marL="228600" lvl="0" indent="-228600">
              <a:buAutoNum type="arabicPeriod"/>
            </a:pPr>
            <a:r>
              <a:rPr lang="en-US" sz="1200" i="0" kern="1200" dirty="0">
                <a:solidFill>
                  <a:schemeClr val="tx1"/>
                </a:solidFill>
                <a:effectLst/>
                <a:latin typeface="+mn-lt"/>
                <a:ea typeface="+mn-ea"/>
                <a:cs typeface="+mn-cs"/>
              </a:rPr>
              <a:t>Sign up for ahealthyme Rewards at www.ahealthymerewards.com. Once you do, if needed you can order a free blue branded Max Buzz Activity Tracker at no cost to track your steps and sleep.</a:t>
            </a:r>
          </a:p>
          <a:p>
            <a:pPr marL="685800" lvl="1" indent="-228600">
              <a:buAutoNum type="arabicPeriod"/>
            </a:pPr>
            <a:r>
              <a:rPr lang="en-US" sz="1200" i="0" kern="1200" dirty="0">
                <a:solidFill>
                  <a:schemeClr val="tx1"/>
                </a:solidFill>
                <a:effectLst/>
                <a:latin typeface="+mn-lt"/>
                <a:ea typeface="+mn-ea"/>
                <a:cs typeface="+mn-cs"/>
              </a:rPr>
              <a:t>As a new user you will see a daily card on your homepage to order your blue branded max buzz or enter the Virgin Pulse store and go under featured products. Once you add it to your care and are ready to pay the fee will be $0 unless you have previously ordered one.</a:t>
            </a:r>
          </a:p>
          <a:p>
            <a:pPr marL="685800" lvl="1" indent="-228600">
              <a:buAutoNum type="arabicPeriod"/>
            </a:pPr>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2. Next, track daily healthy habits, participate in  quarterly, monthly or personal challenges, and reach health-related milestones like logging 10,000 a day for 20 days in a month to earn points.</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3. Then after completing goals and reaching specific point amounts, you will automatically get your rewards—and you can even redeem them as you earn them. No waiting until the end of the year!</a:t>
            </a:r>
          </a:p>
        </p:txBody>
      </p:sp>
      <p:sp>
        <p:nvSpPr>
          <p:cNvPr id="4" name="Slide Number Placeholder 3"/>
          <p:cNvSpPr>
            <a:spLocks noGrp="1"/>
          </p:cNvSpPr>
          <p:nvPr>
            <p:ph type="sldNum" sz="quarter" idx="5"/>
          </p:nvPr>
        </p:nvSpPr>
        <p:spPr/>
        <p:txBody>
          <a:bodyPr/>
          <a:lstStyle/>
          <a:p>
            <a:fld id="{2BFB8D15-E72B-6941-83AF-9A7731CADEDD}" type="slidenum">
              <a:rPr lang="en-US" smtClean="0"/>
              <a:t>4</a:t>
            </a:fld>
            <a:endParaRPr lang="en-US" dirty="0"/>
          </a:p>
        </p:txBody>
      </p:sp>
    </p:spTree>
    <p:extLst>
      <p:ext uri="{BB962C8B-B14F-4D97-AF65-F5344CB8AC3E}">
        <p14:creationId xmlns:p14="http://schemas.microsoft.com/office/powerpoint/2010/main" val="138181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With ahealthyme Rewards, there are over a 100 ways to earn. Here are just a few of them:</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Use your connected device to track steps and sleep. </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You can use your no-cost Max Buzz Activity Tracker, Apple Watch, Fitbit, Strava, and more as it is multi-device compatible</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Track up to three healthy habits of your choosing per day and read your daily cards. </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Themes include getting active, eating healthy, sleeping well, reducing stress, learning new things, and many more.</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Participate in Team and Personal Challenges.</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There are also milestones built into the program that reward you for sticking to your health goals. Consistently beating your step goal throughout the month? Enjoy your points!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also Rewards subscribers for engaging in their well-visit, preventive screening and flu shots.</a:t>
            </a:r>
          </a:p>
        </p:txBody>
      </p:sp>
      <p:sp>
        <p:nvSpPr>
          <p:cNvPr id="4" name="Slide Number Placeholder 3"/>
          <p:cNvSpPr>
            <a:spLocks noGrp="1"/>
          </p:cNvSpPr>
          <p:nvPr>
            <p:ph type="sldNum" sz="quarter" idx="5"/>
          </p:nvPr>
        </p:nvSpPr>
        <p:spPr/>
        <p:txBody>
          <a:bodyPr/>
          <a:lstStyle/>
          <a:p>
            <a:fld id="{2BFB8D15-E72B-6941-83AF-9A7731CADEDD}" type="slidenum">
              <a:rPr lang="en-US" smtClean="0"/>
              <a:t>5</a:t>
            </a:fld>
            <a:endParaRPr lang="en-US" dirty="0"/>
          </a:p>
        </p:txBody>
      </p:sp>
    </p:spTree>
    <p:extLst>
      <p:ext uri="{BB962C8B-B14F-4D97-AF65-F5344CB8AC3E}">
        <p14:creationId xmlns:p14="http://schemas.microsoft.com/office/powerpoint/2010/main" val="387551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Rewards program is built on quarters and is not an all or nothing program as we know some days are better than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Completing activities and earning points will help you achieve levels.  When you reach these point thresholds, a</a:t>
            </a:r>
            <a:r>
              <a:rPr lang="en-US" dirty="0"/>
              <a:t> dollar value will be put into your Rewards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the quarter, all points will reset but any money you earned will remain until you choose to redeem it.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FB8D15-E72B-6941-83AF-9A7731CADEDD}" type="slidenum">
              <a:rPr lang="en-US" smtClean="0"/>
              <a:t>6</a:t>
            </a:fld>
            <a:endParaRPr lang="en-US" dirty="0"/>
          </a:p>
        </p:txBody>
      </p:sp>
    </p:spTree>
    <p:extLst>
      <p:ext uri="{BB962C8B-B14F-4D97-AF65-F5344CB8AC3E}">
        <p14:creationId xmlns:p14="http://schemas.microsoft.com/office/powerpoint/2010/main" val="343315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Now I want to share a quick 3-minute program to show you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Show experience of logging in, completing cards, and logging steps. Link: </a:t>
            </a:r>
            <a:r>
              <a:rPr lang="en-US" sz="1200" u="sng" dirty="0">
                <a:latin typeface="DM Sans" pitchFamily="2" charset="77"/>
                <a:hlinkClick r:id="rId3"/>
              </a:rPr>
              <a:t>https://www.youtube.com/watch?v=gB-965UAR_k</a:t>
            </a:r>
            <a:endParaRPr lang="en-US" sz="1200" b="1" dirty="0">
              <a:solidFill>
                <a:srgbClr val="0D4877"/>
              </a:solidFill>
              <a:effectLst/>
              <a:latin typeface="DM Sans" pitchFamily="2" charset="77"/>
              <a:ea typeface="Calibri" panose="020F0502020204030204" pitchFamily="34" charset="0"/>
              <a:cs typeface="Times New Roman" panose="02020603050405020304" pitchFamily="18" charset="0"/>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FB8D15-E72B-6941-83AF-9A7731CADEDD}" type="slidenum">
              <a:rPr lang="en-US" smtClean="0"/>
              <a:t>7</a:t>
            </a:fld>
            <a:endParaRPr lang="en-US" dirty="0"/>
          </a:p>
        </p:txBody>
      </p:sp>
    </p:spTree>
    <p:extLst>
      <p:ext uri="{BB962C8B-B14F-4D97-AF65-F5344CB8AC3E}">
        <p14:creationId xmlns:p14="http://schemas.microsoft.com/office/powerpoint/2010/main" val="379427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Just minutes after signing up, you can be raking in the rewards. Here are some expert tips that will have you earning in no time.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effectLst/>
                <a:latin typeface="+mn-lt"/>
                <a:ea typeface="+mn-ea"/>
                <a:cs typeface="+mn-cs"/>
              </a:rPr>
              <a:t>Connect your tracking device and earn 200 points – as mentioned earlier, the program is multi-device compatible so use your apple watch, Garmin, Fitbit or Strava app to sync your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effectLst/>
                <a:latin typeface="+mn-lt"/>
                <a:ea typeface="+mn-ea"/>
                <a:cs typeface="+mn-cs"/>
              </a:rPr>
              <a:t>Customize your profile – the program is meant to be a personal journey, so the more information you provide about yourself and your areas of focus the more targeted the information will be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effectLst/>
                <a:latin typeface="+mn-lt"/>
                <a:ea typeface="+mn-ea"/>
                <a:cs typeface="+mn-cs"/>
              </a:rPr>
              <a:t>Complete your health pulse check – if you don’t know where to start this is a good place.  It will assess your current health and lifestyle risks and guide you to which areas you should focus on</a:t>
            </a:r>
          </a:p>
        </p:txBody>
      </p:sp>
      <p:sp>
        <p:nvSpPr>
          <p:cNvPr id="4" name="Slide Number Placeholder 3"/>
          <p:cNvSpPr>
            <a:spLocks noGrp="1"/>
          </p:cNvSpPr>
          <p:nvPr>
            <p:ph type="sldNum" sz="quarter" idx="5"/>
          </p:nvPr>
        </p:nvSpPr>
        <p:spPr/>
        <p:txBody>
          <a:bodyPr/>
          <a:lstStyle/>
          <a:p>
            <a:fld id="{2BFB8D15-E72B-6941-83AF-9A7731CADEDD}" type="slidenum">
              <a:rPr lang="en-US" smtClean="0"/>
              <a:t>8</a:t>
            </a:fld>
            <a:endParaRPr lang="en-US" dirty="0"/>
          </a:p>
        </p:txBody>
      </p:sp>
    </p:spTree>
    <p:extLst>
      <p:ext uri="{BB962C8B-B14F-4D97-AF65-F5344CB8AC3E}">
        <p14:creationId xmlns:p14="http://schemas.microsoft.com/office/powerpoint/2010/main" val="416416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 earned these rewards. You should be able to use them whenever and however you want.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That’s why ahealthyme Rewards lets you use your rewards as you earn them, so you don’t need to wait until the end of the year. And there are four different ways to use them.</a:t>
            </a:r>
          </a:p>
          <a:p>
            <a:r>
              <a:rPr lang="en-US" sz="1200" i="0" kern="1200" dirty="0">
                <a:solidFill>
                  <a:schemeClr val="tx1"/>
                </a:solidFill>
                <a:effectLst/>
                <a:latin typeface="+mn-lt"/>
                <a:ea typeface="+mn-ea"/>
                <a:cs typeface="+mn-cs"/>
              </a:rPr>
              <a:t> </a:t>
            </a:r>
          </a:p>
          <a:p>
            <a:pPr marL="171450" lvl="0" indent="-171450">
              <a:buFontTx/>
              <a:buChar char="-"/>
            </a:pPr>
            <a:r>
              <a:rPr lang="en-US" sz="1200" i="0" kern="1200" dirty="0">
                <a:solidFill>
                  <a:schemeClr val="tx1"/>
                </a:solidFill>
                <a:effectLst/>
                <a:latin typeface="+mn-lt"/>
                <a:ea typeface="+mn-ea"/>
                <a:cs typeface="+mn-cs"/>
              </a:rPr>
              <a:t>Shop exclusive deals on wellness products, tech accessories, and more at the Virgin Pulse online store. </a:t>
            </a:r>
          </a:p>
          <a:p>
            <a:pPr marL="171450" lvl="0" indent="-171450">
              <a:buFontTx/>
              <a:buChar char="-"/>
            </a:pPr>
            <a:r>
              <a:rPr lang="en-US" sz="1200" i="0" kern="1200" dirty="0">
                <a:solidFill>
                  <a:schemeClr val="tx1"/>
                </a:solidFill>
                <a:effectLst/>
                <a:latin typeface="+mn-lt"/>
                <a:ea typeface="+mn-ea"/>
                <a:cs typeface="+mn-cs"/>
              </a:rPr>
              <a:t>Turn your rewards into gift cards from some of the biggest brand names in retail, from Nike, Target, or Visa cards and beyond.</a:t>
            </a:r>
          </a:p>
          <a:p>
            <a:pPr lvl="0"/>
            <a:r>
              <a:rPr lang="en-US" sz="1200" i="0" kern="1200" dirty="0">
                <a:solidFill>
                  <a:schemeClr val="tx1"/>
                </a:solidFill>
                <a:effectLst/>
                <a:latin typeface="+mn-lt"/>
                <a:ea typeface="+mn-ea"/>
                <a:cs typeface="+mn-cs"/>
              </a:rPr>
              <a:t>- Donate to charities like the Special Olympics, Habitat for Humanity, the Clean Water Fund, or a Charity on Top which directs you to local charities.</a:t>
            </a:r>
          </a:p>
          <a:p>
            <a:pPr lvl="0"/>
            <a:r>
              <a:rPr lang="en-US" sz="1200" i="0" kern="1200" dirty="0">
                <a:solidFill>
                  <a:schemeClr val="tx1"/>
                </a:solidFill>
                <a:effectLst/>
                <a:latin typeface="+mn-lt"/>
                <a:ea typeface="+mn-ea"/>
                <a:cs typeface="+mn-cs"/>
              </a:rPr>
              <a:t>- Save it for a rainy day. You can deposit some or all of your rewards directly into your checking or savings account.</a:t>
            </a:r>
          </a:p>
          <a:p>
            <a:endParaRPr lang="en-US" i="0" dirty="0"/>
          </a:p>
        </p:txBody>
      </p:sp>
      <p:sp>
        <p:nvSpPr>
          <p:cNvPr id="4" name="Slide Number Placeholder 3"/>
          <p:cNvSpPr>
            <a:spLocks noGrp="1"/>
          </p:cNvSpPr>
          <p:nvPr>
            <p:ph type="sldNum" sz="quarter" idx="5"/>
          </p:nvPr>
        </p:nvSpPr>
        <p:spPr/>
        <p:txBody>
          <a:bodyPr/>
          <a:lstStyle/>
          <a:p>
            <a:fld id="{2BFB8D15-E72B-6941-83AF-9A7731CADEDD}" type="slidenum">
              <a:rPr lang="en-US" smtClean="0"/>
              <a:t>9</a:t>
            </a:fld>
            <a:endParaRPr lang="en-US" dirty="0"/>
          </a:p>
        </p:txBody>
      </p:sp>
    </p:spTree>
    <p:extLst>
      <p:ext uri="{BB962C8B-B14F-4D97-AF65-F5344CB8AC3E}">
        <p14:creationId xmlns:p14="http://schemas.microsoft.com/office/powerpoint/2010/main" val="404531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0781-4C2C-0B47-38AC-7070069DD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A55C-CB0D-197E-C725-32E7E528B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E31AC-8C30-20D1-F5F3-E6343B3B45F2}"/>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F25D8C24-23C4-928F-3DA2-C45237FD97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8D7CC-94AA-6FC9-BE14-057F35DF0632}"/>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28269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FA68-7DED-3651-E694-850C81867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C6005-6640-6C15-AB2B-61D8A9A98F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8EF8B-50E2-E5EF-2299-3B2C6EA1A85B}"/>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6B258E83-BA05-D208-1251-46AB85C38C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753365-7882-2F90-D6D4-F5277A24D333}"/>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47758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80E8B-AE14-F8F6-1312-08480C29C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9E391-F44F-13DB-4399-B94C4FE63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92AEA-A410-4F47-7C64-F1BB9FDACC24}"/>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E9152FA7-C053-BF9A-4E02-826B0A36A9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D03E6A-C8FB-8E94-8BFF-EA8C36D82879}"/>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241480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6A32-8F9F-4F82-C806-54F67FDB1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064FB-5F6D-27B9-99B4-4DD6F7350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AE013-3754-E170-BA5D-AE9D492C5F82}"/>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E29D9B13-EB56-4758-8501-E19C3A5D0B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1A48A-19DC-0EA5-CE4E-1A2382EC751F}"/>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179623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42FA-503D-7CB1-8D84-11803CC6B5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DCDA5C-F136-DA0D-A085-4DA9CB74E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9764D-F3E0-8D7C-155F-FF2E7D914B43}"/>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798348C4-EEB3-7AE7-D079-DD177DA99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3E0E07-B139-F17F-5951-1D13FF6E1AE1}"/>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23072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5B86-578B-22E1-B7D0-5D8BF2BF9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38C7B-C565-5F2D-1883-F93D557C6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F4446-FFAA-D321-9DF7-A0966CA95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3FA1A-AA08-E827-87CC-8AFFBC25B5D8}"/>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6" name="Footer Placeholder 5">
            <a:extLst>
              <a:ext uri="{FF2B5EF4-FFF2-40B4-BE49-F238E27FC236}">
                <a16:creationId xmlns:a16="http://schemas.microsoft.com/office/drawing/2014/main" id="{0DDA0E91-5819-B5D3-772B-44632A6250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FD2996-79C7-0A99-4FCD-05748EF3EB50}"/>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253709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D8BC-C662-F24C-D3DA-1BAA1D5E2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75370A-E04F-92BB-2998-AF4CF76FF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E9B30-FE1A-4408-7A89-2B3403871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D9DF50-C68B-3F57-E58B-AFFDCB827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A377B-5953-675F-B2F3-131816207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8F6AC-7F53-D119-0000-4CD3D3283FFC}"/>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8" name="Footer Placeholder 7">
            <a:extLst>
              <a:ext uri="{FF2B5EF4-FFF2-40B4-BE49-F238E27FC236}">
                <a16:creationId xmlns:a16="http://schemas.microsoft.com/office/drawing/2014/main" id="{797A8C92-B055-435D-3804-7EEC9430D2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1F87772-00EA-6145-319F-713DF183AB23}"/>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387592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E66E-4823-7A41-5CF8-219B4A4CA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D7C74-F841-7E86-81D9-1A810FF5148C}"/>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4" name="Footer Placeholder 3">
            <a:extLst>
              <a:ext uri="{FF2B5EF4-FFF2-40B4-BE49-F238E27FC236}">
                <a16:creationId xmlns:a16="http://schemas.microsoft.com/office/drawing/2014/main" id="{F99DEFDD-F40E-56B5-464A-67376F3E27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23F17B-97F3-85CD-17C8-722DFBD8E6CB}"/>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333252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5A9FE-6E07-F23D-06DF-AA7160D6AC9C}"/>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3" name="Footer Placeholder 2">
            <a:extLst>
              <a:ext uri="{FF2B5EF4-FFF2-40B4-BE49-F238E27FC236}">
                <a16:creationId xmlns:a16="http://schemas.microsoft.com/office/drawing/2014/main" id="{BFF508FF-19FA-5E84-28BA-549C6914598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468646-8467-D2F6-2CF3-7A200753DBE1}"/>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4030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8AC4-FB2C-D07D-B485-79B36B396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A8E32-790B-467C-9C98-F50D8BDE3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F3CA3-71AC-75EF-DEB1-D70512A47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414DD-D8D7-19D5-1513-DDDB75E2A2F4}"/>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6" name="Footer Placeholder 5">
            <a:extLst>
              <a:ext uri="{FF2B5EF4-FFF2-40B4-BE49-F238E27FC236}">
                <a16:creationId xmlns:a16="http://schemas.microsoft.com/office/drawing/2014/main" id="{00193972-BC28-4DEE-DC6A-A20DF58116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84A6D0-C554-61DD-6276-2D90F71CB877}"/>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281423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680B-E998-72F0-C76A-58348FED1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A9DCAF-3EF6-C302-7345-DDF46CCF7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36C1F19-26C6-13E7-A6CF-C24306F49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C4B2A-CD52-8CFD-99C4-17337FEB6B3F}"/>
              </a:ext>
            </a:extLst>
          </p:cNvPr>
          <p:cNvSpPr>
            <a:spLocks noGrp="1"/>
          </p:cNvSpPr>
          <p:nvPr>
            <p:ph type="dt" sz="half" idx="10"/>
          </p:nvPr>
        </p:nvSpPr>
        <p:spPr/>
        <p:txBody>
          <a:bodyPr/>
          <a:lstStyle/>
          <a:p>
            <a:fld id="{F4AD1D40-02C5-F74A-A056-EDF55A3E34A9}" type="datetimeFigureOut">
              <a:rPr lang="en-US" smtClean="0"/>
              <a:t>7/24/23</a:t>
            </a:fld>
            <a:endParaRPr lang="en-US" dirty="0"/>
          </a:p>
        </p:txBody>
      </p:sp>
      <p:sp>
        <p:nvSpPr>
          <p:cNvPr id="6" name="Footer Placeholder 5">
            <a:extLst>
              <a:ext uri="{FF2B5EF4-FFF2-40B4-BE49-F238E27FC236}">
                <a16:creationId xmlns:a16="http://schemas.microsoft.com/office/drawing/2014/main" id="{B1B16540-81BD-7AD3-4506-8848B90764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04B387-8062-3D8E-6630-810DC86258CE}"/>
              </a:ext>
            </a:extLst>
          </p:cNvPr>
          <p:cNvSpPr>
            <a:spLocks noGrp="1"/>
          </p:cNvSpPr>
          <p:nvPr>
            <p:ph type="sldNum" sz="quarter" idx="12"/>
          </p:nvPr>
        </p:nvSpPr>
        <p:spPr/>
        <p:txBody>
          <a:bodyPr/>
          <a:lstStyle/>
          <a:p>
            <a:fld id="{FB16C2AB-1CF9-DE44-86A0-F979E81CD266}" type="slidenum">
              <a:rPr lang="en-US" smtClean="0"/>
              <a:t>‹#›</a:t>
            </a:fld>
            <a:endParaRPr lang="en-US" dirty="0"/>
          </a:p>
        </p:txBody>
      </p:sp>
    </p:spTree>
    <p:extLst>
      <p:ext uri="{BB962C8B-B14F-4D97-AF65-F5344CB8AC3E}">
        <p14:creationId xmlns:p14="http://schemas.microsoft.com/office/powerpoint/2010/main" val="41261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F4877-AEF8-4473-BB4A-CF2DB1596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A1A0D-3730-8BA9-8973-0C6BF26A8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CE975-DF11-F034-5FFF-35AAB2D2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D1D40-02C5-F74A-A056-EDF55A3E34A9}" type="datetimeFigureOut">
              <a:rPr lang="en-US" smtClean="0"/>
              <a:t>7/24/23</a:t>
            </a:fld>
            <a:endParaRPr lang="en-US" dirty="0"/>
          </a:p>
        </p:txBody>
      </p:sp>
      <p:sp>
        <p:nvSpPr>
          <p:cNvPr id="5" name="Footer Placeholder 4">
            <a:extLst>
              <a:ext uri="{FF2B5EF4-FFF2-40B4-BE49-F238E27FC236}">
                <a16:creationId xmlns:a16="http://schemas.microsoft.com/office/drawing/2014/main" id="{7290D7FE-7948-4AB5-E030-3CB2D70FF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84FDFA-626D-35B7-4EE0-50EDF3119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C2AB-1CF9-DE44-86A0-F979E81CD266}" type="slidenum">
              <a:rPr lang="en-US" smtClean="0"/>
              <a:t>‹#›</a:t>
            </a:fld>
            <a:endParaRPr lang="en-US" dirty="0"/>
          </a:p>
        </p:txBody>
      </p:sp>
    </p:spTree>
    <p:extLst>
      <p:ext uri="{BB962C8B-B14F-4D97-AF65-F5344CB8AC3E}">
        <p14:creationId xmlns:p14="http://schemas.microsoft.com/office/powerpoint/2010/main" val="103286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gB-965UAR_k" TargetMode="Externa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clock, drawing&#10;&#10;Description automatically generated">
            <a:extLst>
              <a:ext uri="{FF2B5EF4-FFF2-40B4-BE49-F238E27FC236}">
                <a16:creationId xmlns:a16="http://schemas.microsoft.com/office/drawing/2014/main" id="{15B663BA-983D-304E-8363-94D09323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11" name="Freeform 10">
            <a:extLst>
              <a:ext uri="{FF2B5EF4-FFF2-40B4-BE49-F238E27FC236}">
                <a16:creationId xmlns:a16="http://schemas.microsoft.com/office/drawing/2014/main" id="{8463EB4C-273C-BB42-9793-66539DA07431}"/>
              </a:ext>
            </a:extLst>
          </p:cNvPr>
          <p:cNvSpPr/>
          <p:nvPr/>
        </p:nvSpPr>
        <p:spPr>
          <a:xfrm>
            <a:off x="0" y="5845629"/>
            <a:ext cx="3510643" cy="1012371"/>
          </a:xfrm>
          <a:custGeom>
            <a:avLst/>
            <a:gdLst>
              <a:gd name="connsiteX0" fmla="*/ 0 w 3510643"/>
              <a:gd name="connsiteY0" fmla="*/ 0 h 1028700"/>
              <a:gd name="connsiteX1" fmla="*/ 0 w 3510643"/>
              <a:gd name="connsiteY1" fmla="*/ 1028700 h 1028700"/>
              <a:gd name="connsiteX2" fmla="*/ 3510643 w 3510643"/>
              <a:gd name="connsiteY2" fmla="*/ 1028700 h 1028700"/>
              <a:gd name="connsiteX3" fmla="*/ 2955471 w 3510643"/>
              <a:gd name="connsiteY3" fmla="*/ 424542 h 1028700"/>
              <a:gd name="connsiteX4" fmla="*/ 2073729 w 3510643"/>
              <a:gd name="connsiteY4" fmla="*/ 114300 h 1028700"/>
              <a:gd name="connsiteX5" fmla="*/ 914400 w 3510643"/>
              <a:gd name="connsiteY5" fmla="*/ 48985 h 1028700"/>
              <a:gd name="connsiteX6" fmla="*/ 277586 w 3510643"/>
              <a:gd name="connsiteY6" fmla="*/ 0 h 1028700"/>
              <a:gd name="connsiteX7" fmla="*/ 0 w 3510643"/>
              <a:gd name="connsiteY7"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0643" h="1028700">
                <a:moveTo>
                  <a:pt x="0" y="0"/>
                </a:moveTo>
                <a:lnTo>
                  <a:pt x="0" y="1028700"/>
                </a:lnTo>
                <a:lnTo>
                  <a:pt x="3510643" y="1028700"/>
                </a:lnTo>
                <a:lnTo>
                  <a:pt x="2955471" y="424542"/>
                </a:lnTo>
                <a:lnTo>
                  <a:pt x="2073729" y="114300"/>
                </a:lnTo>
                <a:lnTo>
                  <a:pt x="914400" y="48985"/>
                </a:lnTo>
                <a:lnTo>
                  <a:pt x="277586" y="0"/>
                </a:lnTo>
                <a:lnTo>
                  <a:pt x="0" y="0"/>
                </a:lnTo>
                <a:close/>
              </a:path>
            </a:pathLst>
          </a:cu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351DA41-C9E8-526B-C83A-A32D80E0E0B4}"/>
              </a:ext>
            </a:extLst>
          </p:cNvPr>
          <p:cNvSpPr/>
          <p:nvPr/>
        </p:nvSpPr>
        <p:spPr>
          <a:xfrm>
            <a:off x="0" y="0"/>
            <a:ext cx="12213771" cy="6858000"/>
          </a:xfrm>
          <a:custGeom>
            <a:avLst/>
            <a:gdLst>
              <a:gd name="connsiteX0" fmla="*/ 0 w 12213771"/>
              <a:gd name="connsiteY0" fmla="*/ 1126 h 6890657"/>
              <a:gd name="connsiteX1" fmla="*/ 0 w 12213771"/>
              <a:gd name="connsiteY1" fmla="*/ 868229 h 6890657"/>
              <a:gd name="connsiteX2" fmla="*/ 4981903 w 12213771"/>
              <a:gd name="connsiteY2" fmla="*/ 915526 h 6890657"/>
              <a:gd name="connsiteX3" fmla="*/ 7504386 w 12213771"/>
              <a:gd name="connsiteY3" fmla="*/ 1372726 h 6890657"/>
              <a:gd name="connsiteX4" fmla="*/ 9238593 w 12213771"/>
              <a:gd name="connsiteY4" fmla="*/ 2161002 h 6890657"/>
              <a:gd name="connsiteX5" fmla="*/ 10373710 w 12213771"/>
              <a:gd name="connsiteY5" fmla="*/ 3154229 h 6890657"/>
              <a:gd name="connsiteX6" fmla="*/ 11114690 w 12213771"/>
              <a:gd name="connsiteY6" fmla="*/ 4352409 h 6890657"/>
              <a:gd name="connsiteX7" fmla="*/ 11634952 w 12213771"/>
              <a:gd name="connsiteY7" fmla="*/ 5582119 h 6890657"/>
              <a:gd name="connsiteX8" fmla="*/ 11761076 w 12213771"/>
              <a:gd name="connsiteY8" fmla="*/ 6591112 h 6890657"/>
              <a:gd name="connsiteX9" fmla="*/ 11805557 w 12213771"/>
              <a:gd name="connsiteY9" fmla="*/ 6890657 h 6890657"/>
              <a:gd name="connsiteX10" fmla="*/ 12213771 w 12213771"/>
              <a:gd name="connsiteY10" fmla="*/ 6890657 h 6890657"/>
              <a:gd name="connsiteX11" fmla="*/ 12197443 w 12213771"/>
              <a:gd name="connsiteY11" fmla="*/ 0 h 6890657"/>
              <a:gd name="connsiteX12" fmla="*/ 0 w 12213771"/>
              <a:gd name="connsiteY12" fmla="*/ 1126 h 689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13771" h="6890657">
                <a:moveTo>
                  <a:pt x="0" y="1126"/>
                </a:moveTo>
                <a:lnTo>
                  <a:pt x="0" y="868229"/>
                </a:lnTo>
                <a:lnTo>
                  <a:pt x="4981903" y="915526"/>
                </a:lnTo>
                <a:lnTo>
                  <a:pt x="7504386" y="1372726"/>
                </a:lnTo>
                <a:lnTo>
                  <a:pt x="9238593" y="2161002"/>
                </a:lnTo>
                <a:lnTo>
                  <a:pt x="10373710" y="3154229"/>
                </a:lnTo>
                <a:lnTo>
                  <a:pt x="11114690" y="4352409"/>
                </a:lnTo>
                <a:lnTo>
                  <a:pt x="11634952" y="5582119"/>
                </a:lnTo>
                <a:lnTo>
                  <a:pt x="11761076" y="6591112"/>
                </a:lnTo>
                <a:lnTo>
                  <a:pt x="11805557" y="6890657"/>
                </a:lnTo>
                <a:lnTo>
                  <a:pt x="12213771" y="6890657"/>
                </a:lnTo>
                <a:cubicBezTo>
                  <a:pt x="12208328" y="4593771"/>
                  <a:pt x="12202886" y="2296886"/>
                  <a:pt x="12197443" y="0"/>
                </a:cubicBezTo>
                <a:lnTo>
                  <a:pt x="0" y="1126"/>
                </a:lnTo>
                <a:close/>
              </a:path>
            </a:pathLst>
          </a:cu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15" name="Picture 14">
            <a:extLst>
              <a:ext uri="{FF2B5EF4-FFF2-40B4-BE49-F238E27FC236}">
                <a16:creationId xmlns:a16="http://schemas.microsoft.com/office/drawing/2014/main" id="{F9180F17-1B39-0C3B-172A-5846F69829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8201" t="6613" r="12452" b="71760"/>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66B93E08-CD71-F90F-F97D-A0EFAAEDFF74}"/>
              </a:ext>
            </a:extLst>
          </p:cNvPr>
          <p:cNvSpPr/>
          <p:nvPr/>
        </p:nvSpPr>
        <p:spPr>
          <a:xfrm>
            <a:off x="5963099"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bg1">
                    <a:lumMod val="50000"/>
                  </a:schemeClr>
                </a:solidFill>
                <a:effectLst/>
                <a:latin typeface="Roboto" charset="0"/>
              </a:rPr>
              <a:t>Blue Cross Blue Shield of Massachusetts is an Independent Licensee of the Blue Cross and Blue Shield Association.</a:t>
            </a:r>
            <a:endParaRPr lang="en-US" sz="550" dirty="0">
              <a:solidFill>
                <a:schemeClr val="bg1">
                  <a:lumMod val="50000"/>
                </a:schemeClr>
              </a:solidFill>
            </a:endParaRPr>
          </a:p>
        </p:txBody>
      </p:sp>
      <p:sp>
        <p:nvSpPr>
          <p:cNvPr id="18" name="Text Placeholder 6">
            <a:extLst>
              <a:ext uri="{FF2B5EF4-FFF2-40B4-BE49-F238E27FC236}">
                <a16:creationId xmlns:a16="http://schemas.microsoft.com/office/drawing/2014/main" id="{3735DBD2-63B4-B6B1-D467-8D0AF629223C}"/>
              </a:ext>
            </a:extLst>
          </p:cNvPr>
          <p:cNvSpPr txBox="1">
            <a:spLocks/>
          </p:cNvSpPr>
          <p:nvPr/>
        </p:nvSpPr>
        <p:spPr>
          <a:xfrm>
            <a:off x="1175657" y="2106675"/>
            <a:ext cx="8926286" cy="34924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FD5D3B"/>
                </a:solidFill>
                <a:latin typeface="Bebas Neue" panose="020B0606020202050201"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7260"/>
              </a:lnSpc>
              <a:spcBef>
                <a:spcPts val="0"/>
              </a:spcBef>
            </a:pPr>
            <a:r>
              <a:rPr lang="en-US" sz="4700" spc="-50" dirty="0">
                <a:solidFill>
                  <a:srgbClr val="2574BB"/>
                </a:solidFill>
                <a:latin typeface="Bebas Neue Regular" panose="020B0606020202050201" pitchFamily="34" charset="77"/>
                <a:ea typeface="ＭＳ Ｐゴシック" panose="020B0600070205080204" pitchFamily="34" charset="-128"/>
              </a:rPr>
              <a:t>aHEA</a:t>
            </a:r>
            <a:r>
              <a:rPr lang="en-US" sz="4700" spc="-300" dirty="0">
                <a:solidFill>
                  <a:srgbClr val="2574BB"/>
                </a:solidFill>
                <a:latin typeface="Bebas Neue Regular" panose="020B0606020202050201" pitchFamily="34" charset="77"/>
                <a:ea typeface="ＭＳ Ｐゴシック" panose="020B0600070205080204" pitchFamily="34" charset="-128"/>
              </a:rPr>
              <a:t>L</a:t>
            </a:r>
            <a:r>
              <a:rPr lang="en-US" sz="4700" spc="-50" dirty="0">
                <a:solidFill>
                  <a:srgbClr val="2574BB"/>
                </a:solidFill>
                <a:latin typeface="Bebas Neue Regular" panose="020B0606020202050201" pitchFamily="34" charset="77"/>
                <a:ea typeface="ＭＳ Ｐゴシック" panose="020B0600070205080204" pitchFamily="34" charset="-128"/>
              </a:rPr>
              <a:t>THYme</a:t>
            </a:r>
            <a:r>
              <a:rPr lang="en-US" sz="4700" spc="-300" dirty="0">
                <a:solidFill>
                  <a:srgbClr val="2574BB"/>
                </a:solidFill>
              </a:rPr>
              <a:t>     </a:t>
            </a:r>
            <a:r>
              <a:rPr lang="en-US" sz="4700" spc="-50" dirty="0">
                <a:solidFill>
                  <a:srgbClr val="2574BB"/>
                </a:solidFill>
                <a:latin typeface="Bebas Neue Regular" panose="020B0606020202050201" pitchFamily="34" charset="77"/>
                <a:ea typeface="ＭＳ Ｐゴシック" panose="020B0600070205080204" pitchFamily="34" charset="-128"/>
              </a:rPr>
              <a:t>REWARDS</a:t>
            </a:r>
          </a:p>
          <a:p>
            <a:pPr>
              <a:lnSpc>
                <a:spcPct val="80000"/>
              </a:lnSpc>
              <a:spcBef>
                <a:spcPts val="0"/>
              </a:spcBef>
            </a:pPr>
            <a:r>
              <a:rPr lang="en-US" sz="8000" dirty="0">
                <a:latin typeface="Bebas Neue Bold" panose="020B0606020202050201" pitchFamily="34" charset="77"/>
              </a:rPr>
              <a:t>GET HEALTHY. </a:t>
            </a:r>
            <a:br>
              <a:rPr lang="en-US" sz="8000" dirty="0">
                <a:latin typeface="Bebas Neue Bold" panose="020B0606020202050201" pitchFamily="34" charset="77"/>
              </a:rPr>
            </a:br>
            <a:r>
              <a:rPr lang="en-US" sz="8000" dirty="0">
                <a:latin typeface="Bebas Neue Bold" panose="020B0606020202050201" pitchFamily="34" charset="77"/>
              </a:rPr>
              <a:t>GET REWARDED.</a:t>
            </a:r>
          </a:p>
        </p:txBody>
      </p:sp>
      <p:sp>
        <p:nvSpPr>
          <p:cNvPr id="24" name="TextBox 23">
            <a:extLst>
              <a:ext uri="{FF2B5EF4-FFF2-40B4-BE49-F238E27FC236}">
                <a16:creationId xmlns:a16="http://schemas.microsoft.com/office/drawing/2014/main" id="{8CE9BC5D-E24D-F29F-71D3-97C39838BA9A}"/>
              </a:ext>
            </a:extLst>
          </p:cNvPr>
          <p:cNvSpPr txBox="1"/>
          <p:nvPr/>
        </p:nvSpPr>
        <p:spPr>
          <a:xfrm>
            <a:off x="3494768" y="2334274"/>
            <a:ext cx="601528" cy="338554"/>
          </a:xfrm>
          <a:prstGeom prst="rect">
            <a:avLst/>
          </a:prstGeom>
          <a:noFill/>
        </p:spPr>
        <p:txBody>
          <a:bodyPr wrap="square">
            <a:spAutoFit/>
          </a:bodyPr>
          <a:lstStyle/>
          <a:p>
            <a:r>
              <a:rPr lang="en-US" sz="1600" b="0" i="0" spc="-300" dirty="0">
                <a:solidFill>
                  <a:srgbClr val="2574BB"/>
                </a:solidFill>
                <a:effectLst/>
                <a:latin typeface="Bebas Neue" panose="020B0606020202050201" pitchFamily="34" charset="77"/>
              </a:rPr>
              <a:t>®´</a:t>
            </a:r>
            <a:endParaRPr lang="en-US" sz="1600" spc="-300" dirty="0">
              <a:solidFill>
                <a:srgbClr val="2574BB"/>
              </a:solidFill>
              <a:latin typeface="Bebas Neue" panose="020B0606020202050201" pitchFamily="34" charset="77"/>
            </a:endParaRPr>
          </a:p>
        </p:txBody>
      </p:sp>
      <p:grpSp>
        <p:nvGrpSpPr>
          <p:cNvPr id="26" name="Group 25">
            <a:extLst>
              <a:ext uri="{FF2B5EF4-FFF2-40B4-BE49-F238E27FC236}">
                <a16:creationId xmlns:a16="http://schemas.microsoft.com/office/drawing/2014/main" id="{B5EFC39B-93EE-C63D-6C6A-234434F9E20C}"/>
              </a:ext>
            </a:extLst>
          </p:cNvPr>
          <p:cNvGrpSpPr/>
          <p:nvPr/>
        </p:nvGrpSpPr>
        <p:grpSpPr>
          <a:xfrm>
            <a:off x="8445154" y="424047"/>
            <a:ext cx="3313577" cy="644524"/>
            <a:chOff x="4211320" y="4077358"/>
            <a:chExt cx="3313577" cy="644524"/>
          </a:xfrm>
        </p:grpSpPr>
        <p:pic>
          <p:nvPicPr>
            <p:cNvPr id="30" name="Graphic 29">
              <a:extLst>
                <a:ext uri="{FF2B5EF4-FFF2-40B4-BE49-F238E27FC236}">
                  <a16:creationId xmlns:a16="http://schemas.microsoft.com/office/drawing/2014/main" id="{04F7B5EA-BDBF-7829-F70B-CA9BB3182A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3919" y="4151590"/>
              <a:ext cx="1240978" cy="517074"/>
            </a:xfrm>
            <a:prstGeom prst="rect">
              <a:avLst/>
            </a:prstGeom>
          </p:spPr>
        </p:pic>
        <p:pic>
          <p:nvPicPr>
            <p:cNvPr id="31" name="Picture 30">
              <a:extLst>
                <a:ext uri="{FF2B5EF4-FFF2-40B4-BE49-F238E27FC236}">
                  <a16:creationId xmlns:a16="http://schemas.microsoft.com/office/drawing/2014/main" id="{1FD703F0-0C8B-1D1F-2AF8-4ED1461AF9F1}"/>
                </a:ext>
              </a:extLst>
            </p:cNvPr>
            <p:cNvPicPr>
              <a:picLocks noChangeAspect="1"/>
            </p:cNvPicPr>
            <p:nvPr/>
          </p:nvPicPr>
          <p:blipFill>
            <a:blip r:embed="rId7"/>
            <a:stretch>
              <a:fillRect/>
            </a:stretch>
          </p:blipFill>
          <p:spPr>
            <a:xfrm>
              <a:off x="4211320" y="4077358"/>
              <a:ext cx="1388403" cy="556558"/>
            </a:xfrm>
            <a:prstGeom prst="rect">
              <a:avLst/>
            </a:prstGeom>
          </p:spPr>
        </p:pic>
        <p:cxnSp>
          <p:nvCxnSpPr>
            <p:cNvPr id="32" name="Straight Connector 31">
              <a:extLst>
                <a:ext uri="{FF2B5EF4-FFF2-40B4-BE49-F238E27FC236}">
                  <a16:creationId xmlns:a16="http://schemas.microsoft.com/office/drawing/2014/main" id="{11D56659-8252-0254-357C-E3540A3B33E8}"/>
                </a:ext>
              </a:extLst>
            </p:cNvPr>
            <p:cNvCxnSpPr/>
            <p:nvPr/>
          </p:nvCxnSpPr>
          <p:spPr>
            <a:xfrm>
              <a:off x="5957138" y="4077358"/>
              <a:ext cx="0" cy="6445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903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0FEB5-1FA3-59D2-C6AD-8B2791BB18B3}"/>
              </a:ext>
            </a:extLst>
          </p:cNvPr>
          <p:cNvSpPr/>
          <p:nvPr/>
        </p:nvSpPr>
        <p:spPr>
          <a:xfrm>
            <a:off x="1" y="0"/>
            <a:ext cx="12191999" cy="68580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2">
            <a:extLst>
              <a:ext uri="{FF2B5EF4-FFF2-40B4-BE49-F238E27FC236}">
                <a16:creationId xmlns:a16="http://schemas.microsoft.com/office/drawing/2014/main" id="{610F996B-1B5E-D266-90D9-EAB4652C6DD9}"/>
              </a:ext>
            </a:extLst>
          </p:cNvPr>
          <p:cNvSpPr txBox="1"/>
          <p:nvPr/>
        </p:nvSpPr>
        <p:spPr>
          <a:xfrm>
            <a:off x="5278985" y="2336345"/>
            <a:ext cx="6124122" cy="2092881"/>
          </a:xfrm>
          <a:prstGeom prst="rect">
            <a:avLst/>
          </a:prstGeom>
          <a:noFill/>
        </p:spPr>
        <p:txBody>
          <a:bodyPr wrap="square">
            <a:spAutoFit/>
          </a:bodyPr>
          <a:lstStyle/>
          <a:p>
            <a:pPr marL="0" marR="0">
              <a:spcBef>
                <a:spcPts val="0"/>
              </a:spcBef>
              <a:spcAft>
                <a:spcPts val="300"/>
              </a:spcAft>
            </a:pPr>
            <a:r>
              <a:rPr lang="en-US" sz="2400" b="1" dirty="0">
                <a:solidFill>
                  <a:srgbClr val="01C3FE"/>
                </a:solidFill>
                <a:effectLst/>
                <a:latin typeface="DM Sans" pitchFamily="2" charset="77"/>
                <a:ea typeface="Calibri" panose="020F0502020204030204" pitchFamily="34" charset="0"/>
                <a:cs typeface="Times New Roman" panose="02020603050405020304" pitchFamily="18" charset="0"/>
              </a:rPr>
              <a:t>STEP 1:</a:t>
            </a:r>
          </a:p>
          <a:p>
            <a:pPr>
              <a:spcAft>
                <a:spcPts val="300"/>
              </a:spcAft>
            </a:pPr>
            <a:r>
              <a:rPr lang="en-US" sz="2400" dirty="0">
                <a:solidFill>
                  <a:schemeClr val="bg1"/>
                </a:solidFill>
                <a:latin typeface="DM Sans" pitchFamily="2" charset="77"/>
                <a:ea typeface="Calibri" panose="020F0502020204030204" pitchFamily="34" charset="0"/>
                <a:cs typeface="Times New Roman" panose="02020603050405020304" pitchFamily="18" charset="0"/>
              </a:rPr>
              <a:t>Sign up at </a:t>
            </a:r>
            <a:r>
              <a:rPr lang="en-US" sz="2400" b="1" dirty="0">
                <a:solidFill>
                  <a:schemeClr val="bg1"/>
                </a:solidFill>
                <a:latin typeface="DM Sans" pitchFamily="2" charset="77"/>
                <a:ea typeface="Calibri" panose="020F0502020204030204" pitchFamily="34" charset="0"/>
                <a:cs typeface="Times New Roman" panose="02020603050405020304" pitchFamily="18" charset="0"/>
              </a:rPr>
              <a:t>ahealthymerewards.com</a:t>
            </a:r>
            <a:r>
              <a:rPr lang="en-US" sz="2400" dirty="0">
                <a:solidFill>
                  <a:schemeClr val="bg1"/>
                </a:solidFill>
                <a:latin typeface="DM Sans" pitchFamily="2" charset="77"/>
                <a:ea typeface="Calibri" panose="020F0502020204030204" pitchFamily="34" charset="0"/>
                <a:cs typeface="Times New Roman" panose="02020603050405020304" pitchFamily="18" charset="0"/>
              </a:rPr>
              <a:t>.</a:t>
            </a:r>
          </a:p>
          <a:p>
            <a:pPr marL="0" marR="0">
              <a:spcBef>
                <a:spcPts val="0"/>
              </a:spcBef>
              <a:spcAft>
                <a:spcPts val="300"/>
              </a:spcAft>
            </a:pPr>
            <a:r>
              <a:rPr lang="en-US" sz="2400" dirty="0">
                <a:solidFill>
                  <a:schemeClr val="bg1"/>
                </a:solidFill>
                <a:effectLst/>
                <a:latin typeface="DM Sans" pitchFamily="2" charset="77"/>
                <a:ea typeface="Calibri" panose="020F0502020204030204" pitchFamily="34" charset="0"/>
                <a:cs typeface="Times New Roman" panose="02020603050405020304" pitchFamily="18" charset="0"/>
              </a:rPr>
              <a:t> </a:t>
            </a:r>
          </a:p>
          <a:p>
            <a:pPr marL="0" marR="0">
              <a:spcBef>
                <a:spcPts val="0"/>
              </a:spcBef>
              <a:spcAft>
                <a:spcPts val="300"/>
              </a:spcAft>
            </a:pPr>
            <a:r>
              <a:rPr lang="en-US" sz="2400" b="1" dirty="0">
                <a:solidFill>
                  <a:srgbClr val="01C3FE"/>
                </a:solidFill>
                <a:effectLst/>
                <a:latin typeface="DM Sans" pitchFamily="2" charset="77"/>
                <a:ea typeface="Calibri" panose="020F0502020204030204" pitchFamily="34" charset="0"/>
                <a:cs typeface="Times New Roman" panose="02020603050405020304" pitchFamily="18" charset="0"/>
              </a:rPr>
              <a:t>STEP 2:</a:t>
            </a:r>
          </a:p>
          <a:p>
            <a:pPr>
              <a:spcAft>
                <a:spcPts val="300"/>
              </a:spcAft>
            </a:pPr>
            <a:r>
              <a:rPr lang="en-US" sz="2400" dirty="0">
                <a:solidFill>
                  <a:schemeClr val="bg1"/>
                </a:solidFill>
                <a:latin typeface="DM Sans" pitchFamily="2" charset="77"/>
                <a:ea typeface="Calibri" panose="020F0502020204030204" pitchFamily="34" charset="0"/>
                <a:cs typeface="Times New Roman" panose="02020603050405020304" pitchFamily="18" charset="0"/>
              </a:rPr>
              <a:t>Download the Virgin Pulse app.</a:t>
            </a:r>
          </a:p>
        </p:txBody>
      </p:sp>
      <p:sp>
        <p:nvSpPr>
          <p:cNvPr id="4" name="Title 4">
            <a:extLst>
              <a:ext uri="{FF2B5EF4-FFF2-40B4-BE49-F238E27FC236}">
                <a16:creationId xmlns:a16="http://schemas.microsoft.com/office/drawing/2014/main" id="{F147CD5B-9B62-C7F2-4855-B12B89730E50}"/>
              </a:ext>
            </a:extLst>
          </p:cNvPr>
          <p:cNvSpPr txBox="1">
            <a:spLocks/>
          </p:cNvSpPr>
          <p:nvPr/>
        </p:nvSpPr>
        <p:spPr>
          <a:xfrm>
            <a:off x="628074" y="2172410"/>
            <a:ext cx="3101244" cy="2420752"/>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7200" b="0" dirty="0">
                <a:solidFill>
                  <a:srgbClr val="FD5D3B"/>
                </a:solidFill>
                <a:latin typeface="Bebas Neue" panose="020B0606020202050201" pitchFamily="34" charset="0"/>
              </a:rPr>
              <a:t>Time to start earning</a:t>
            </a:r>
          </a:p>
        </p:txBody>
      </p:sp>
      <p:cxnSp>
        <p:nvCxnSpPr>
          <p:cNvPr id="9" name="Straight Connector 8">
            <a:extLst>
              <a:ext uri="{FF2B5EF4-FFF2-40B4-BE49-F238E27FC236}">
                <a16:creationId xmlns:a16="http://schemas.microsoft.com/office/drawing/2014/main" id="{F61D33F1-ADCB-AD52-38FA-FB3798736C69}"/>
              </a:ext>
            </a:extLst>
          </p:cNvPr>
          <p:cNvCxnSpPr>
            <a:cxnSpLocks/>
          </p:cNvCxnSpPr>
          <p:nvPr/>
        </p:nvCxnSpPr>
        <p:spPr>
          <a:xfrm>
            <a:off x="4537434" y="1691146"/>
            <a:ext cx="0" cy="3383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6C46E6-F3B4-2B50-FFE5-6CFFC548F410}"/>
              </a:ext>
            </a:extLst>
          </p:cNvPr>
          <p:cNvSpPr txBox="1"/>
          <p:nvPr/>
        </p:nvSpPr>
        <p:spPr>
          <a:xfrm>
            <a:off x="11520512" y="6339245"/>
            <a:ext cx="29687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54499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clock, drawing&#10;&#10;Description automatically generated">
            <a:extLst>
              <a:ext uri="{FF2B5EF4-FFF2-40B4-BE49-F238E27FC236}">
                <a16:creationId xmlns:a16="http://schemas.microsoft.com/office/drawing/2014/main" id="{9764617E-D45D-E4E3-8A65-C1DFAFF8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5" name="Freeform 4">
            <a:extLst>
              <a:ext uri="{FF2B5EF4-FFF2-40B4-BE49-F238E27FC236}">
                <a16:creationId xmlns:a16="http://schemas.microsoft.com/office/drawing/2014/main" id="{F1E18D74-18E8-016A-B02A-90D58BBD62AC}"/>
              </a:ext>
            </a:extLst>
          </p:cNvPr>
          <p:cNvSpPr/>
          <p:nvPr/>
        </p:nvSpPr>
        <p:spPr>
          <a:xfrm>
            <a:off x="0" y="5845629"/>
            <a:ext cx="3510643" cy="1012371"/>
          </a:xfrm>
          <a:custGeom>
            <a:avLst/>
            <a:gdLst>
              <a:gd name="connsiteX0" fmla="*/ 0 w 3510643"/>
              <a:gd name="connsiteY0" fmla="*/ 0 h 1028700"/>
              <a:gd name="connsiteX1" fmla="*/ 0 w 3510643"/>
              <a:gd name="connsiteY1" fmla="*/ 1028700 h 1028700"/>
              <a:gd name="connsiteX2" fmla="*/ 3510643 w 3510643"/>
              <a:gd name="connsiteY2" fmla="*/ 1028700 h 1028700"/>
              <a:gd name="connsiteX3" fmla="*/ 2955471 w 3510643"/>
              <a:gd name="connsiteY3" fmla="*/ 424542 h 1028700"/>
              <a:gd name="connsiteX4" fmla="*/ 2073729 w 3510643"/>
              <a:gd name="connsiteY4" fmla="*/ 114300 h 1028700"/>
              <a:gd name="connsiteX5" fmla="*/ 914400 w 3510643"/>
              <a:gd name="connsiteY5" fmla="*/ 48985 h 1028700"/>
              <a:gd name="connsiteX6" fmla="*/ 277586 w 3510643"/>
              <a:gd name="connsiteY6" fmla="*/ 0 h 1028700"/>
              <a:gd name="connsiteX7" fmla="*/ 0 w 3510643"/>
              <a:gd name="connsiteY7"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0643" h="1028700">
                <a:moveTo>
                  <a:pt x="0" y="0"/>
                </a:moveTo>
                <a:lnTo>
                  <a:pt x="0" y="1028700"/>
                </a:lnTo>
                <a:lnTo>
                  <a:pt x="3510643" y="1028700"/>
                </a:lnTo>
                <a:lnTo>
                  <a:pt x="2955471" y="424542"/>
                </a:lnTo>
                <a:lnTo>
                  <a:pt x="2073729" y="114300"/>
                </a:lnTo>
                <a:lnTo>
                  <a:pt x="914400" y="48985"/>
                </a:lnTo>
                <a:lnTo>
                  <a:pt x="277586" y="0"/>
                </a:lnTo>
                <a:lnTo>
                  <a:pt x="0" y="0"/>
                </a:lnTo>
                <a:close/>
              </a:path>
            </a:pathLst>
          </a:cu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a:extLst>
              <a:ext uri="{FF2B5EF4-FFF2-40B4-BE49-F238E27FC236}">
                <a16:creationId xmlns:a16="http://schemas.microsoft.com/office/drawing/2014/main" id="{D4F0E895-9545-307A-7264-98939E208A7D}"/>
              </a:ext>
            </a:extLst>
          </p:cNvPr>
          <p:cNvSpPr/>
          <p:nvPr/>
        </p:nvSpPr>
        <p:spPr>
          <a:xfrm>
            <a:off x="0" y="0"/>
            <a:ext cx="12213771" cy="6858000"/>
          </a:xfrm>
          <a:custGeom>
            <a:avLst/>
            <a:gdLst>
              <a:gd name="connsiteX0" fmla="*/ 0 w 12213771"/>
              <a:gd name="connsiteY0" fmla="*/ 1126 h 6890657"/>
              <a:gd name="connsiteX1" fmla="*/ 0 w 12213771"/>
              <a:gd name="connsiteY1" fmla="*/ 868229 h 6890657"/>
              <a:gd name="connsiteX2" fmla="*/ 4981903 w 12213771"/>
              <a:gd name="connsiteY2" fmla="*/ 915526 h 6890657"/>
              <a:gd name="connsiteX3" fmla="*/ 7504386 w 12213771"/>
              <a:gd name="connsiteY3" fmla="*/ 1372726 h 6890657"/>
              <a:gd name="connsiteX4" fmla="*/ 9238593 w 12213771"/>
              <a:gd name="connsiteY4" fmla="*/ 2161002 h 6890657"/>
              <a:gd name="connsiteX5" fmla="*/ 10373710 w 12213771"/>
              <a:gd name="connsiteY5" fmla="*/ 3154229 h 6890657"/>
              <a:gd name="connsiteX6" fmla="*/ 11114690 w 12213771"/>
              <a:gd name="connsiteY6" fmla="*/ 4352409 h 6890657"/>
              <a:gd name="connsiteX7" fmla="*/ 11634952 w 12213771"/>
              <a:gd name="connsiteY7" fmla="*/ 5582119 h 6890657"/>
              <a:gd name="connsiteX8" fmla="*/ 11761076 w 12213771"/>
              <a:gd name="connsiteY8" fmla="*/ 6591112 h 6890657"/>
              <a:gd name="connsiteX9" fmla="*/ 11805557 w 12213771"/>
              <a:gd name="connsiteY9" fmla="*/ 6890657 h 6890657"/>
              <a:gd name="connsiteX10" fmla="*/ 12213771 w 12213771"/>
              <a:gd name="connsiteY10" fmla="*/ 6890657 h 6890657"/>
              <a:gd name="connsiteX11" fmla="*/ 12197443 w 12213771"/>
              <a:gd name="connsiteY11" fmla="*/ 0 h 6890657"/>
              <a:gd name="connsiteX12" fmla="*/ 0 w 12213771"/>
              <a:gd name="connsiteY12" fmla="*/ 1126 h 689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13771" h="6890657">
                <a:moveTo>
                  <a:pt x="0" y="1126"/>
                </a:moveTo>
                <a:lnTo>
                  <a:pt x="0" y="868229"/>
                </a:lnTo>
                <a:lnTo>
                  <a:pt x="4981903" y="915526"/>
                </a:lnTo>
                <a:lnTo>
                  <a:pt x="7504386" y="1372726"/>
                </a:lnTo>
                <a:lnTo>
                  <a:pt x="9238593" y="2161002"/>
                </a:lnTo>
                <a:lnTo>
                  <a:pt x="10373710" y="3154229"/>
                </a:lnTo>
                <a:lnTo>
                  <a:pt x="11114690" y="4352409"/>
                </a:lnTo>
                <a:lnTo>
                  <a:pt x="11634952" y="5582119"/>
                </a:lnTo>
                <a:lnTo>
                  <a:pt x="11761076" y="6591112"/>
                </a:lnTo>
                <a:lnTo>
                  <a:pt x="11805557" y="6890657"/>
                </a:lnTo>
                <a:lnTo>
                  <a:pt x="12213771" y="6890657"/>
                </a:lnTo>
                <a:cubicBezTo>
                  <a:pt x="12208328" y="4593771"/>
                  <a:pt x="12202886" y="2296886"/>
                  <a:pt x="12197443" y="0"/>
                </a:cubicBezTo>
                <a:lnTo>
                  <a:pt x="0" y="1126"/>
                </a:lnTo>
                <a:close/>
              </a:path>
            </a:pathLst>
          </a:cu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7" name="Picture 6">
            <a:extLst>
              <a:ext uri="{FF2B5EF4-FFF2-40B4-BE49-F238E27FC236}">
                <a16:creationId xmlns:a16="http://schemas.microsoft.com/office/drawing/2014/main" id="{6D570E45-89F8-EAB5-348B-8B68666EAA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8201" t="6613" r="12452" b="71760"/>
          <a:stretch/>
        </p:blipFill>
        <p:spPr>
          <a:xfrm>
            <a:off x="0" y="0"/>
            <a:ext cx="12192000" cy="6858000"/>
          </a:xfrm>
          <a:prstGeom prst="rect">
            <a:avLst/>
          </a:prstGeom>
        </p:spPr>
      </p:pic>
      <p:sp>
        <p:nvSpPr>
          <p:cNvPr id="8" name="Text Placeholder 17">
            <a:extLst>
              <a:ext uri="{FF2B5EF4-FFF2-40B4-BE49-F238E27FC236}">
                <a16:creationId xmlns:a16="http://schemas.microsoft.com/office/drawing/2014/main" id="{84352E95-4506-8837-54D6-DA48C077E451}"/>
              </a:ext>
            </a:extLst>
          </p:cNvPr>
          <p:cNvSpPr txBox="1">
            <a:spLocks/>
          </p:cNvSpPr>
          <p:nvPr/>
        </p:nvSpPr>
        <p:spPr>
          <a:xfrm>
            <a:off x="1274301" y="3012460"/>
            <a:ext cx="9431384" cy="2362470"/>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80"/>
              </a:lnSpc>
              <a:spcBef>
                <a:spcPts val="0"/>
              </a:spcBef>
              <a:spcAft>
                <a:spcPts val="1200"/>
              </a:spcAft>
            </a:pPr>
            <a:r>
              <a:rPr lang="en-US" b="1" dirty="0"/>
              <a:t>Virgin Pulse Member Service is here to help.</a:t>
            </a:r>
            <a:endParaRPr lang="en-US" dirty="0"/>
          </a:p>
          <a:p>
            <a:pPr>
              <a:lnSpc>
                <a:spcPts val="2400"/>
              </a:lnSpc>
              <a:spcBef>
                <a:spcPts val="0"/>
              </a:spcBef>
              <a:spcAft>
                <a:spcPts val="600"/>
              </a:spcAft>
            </a:pPr>
            <a:r>
              <a:rPr lang="en-US" sz="1800" dirty="0">
                <a:solidFill>
                  <a:srgbClr val="0D4877"/>
                </a:solidFill>
              </a:rPr>
              <a:t>• Chat online at </a:t>
            </a:r>
            <a:r>
              <a:rPr lang="en-US" sz="1800" b="1" dirty="0">
                <a:solidFill>
                  <a:srgbClr val="0D4877"/>
                </a:solidFill>
              </a:rPr>
              <a:t>member.virginpulse.com, </a:t>
            </a:r>
            <a:r>
              <a:rPr lang="en-US" sz="1800" dirty="0">
                <a:solidFill>
                  <a:srgbClr val="0D4877"/>
                </a:solidFill>
              </a:rPr>
              <a:t>Monday through Friday, </a:t>
            </a:r>
            <a:br>
              <a:rPr lang="en-US" sz="1800" dirty="0">
                <a:solidFill>
                  <a:srgbClr val="0D4877"/>
                </a:solidFill>
              </a:rPr>
            </a:br>
            <a:r>
              <a:rPr lang="en-US" sz="1800" dirty="0">
                <a:solidFill>
                  <a:srgbClr val="0D4877"/>
                </a:solidFill>
              </a:rPr>
              <a:t>   2:00 a.m. to 9:00 p.m. EST</a:t>
            </a:r>
          </a:p>
          <a:p>
            <a:pPr>
              <a:lnSpc>
                <a:spcPts val="2400"/>
              </a:lnSpc>
              <a:spcBef>
                <a:spcPts val="0"/>
              </a:spcBef>
              <a:spcAft>
                <a:spcPts val="600"/>
              </a:spcAft>
            </a:pPr>
            <a:r>
              <a:rPr lang="en-US" sz="1800" dirty="0">
                <a:solidFill>
                  <a:srgbClr val="0D4877"/>
                </a:solidFill>
              </a:rPr>
              <a:t>• Email [</a:t>
            </a:r>
            <a:r>
              <a:rPr lang="en-US" sz="1800" b="1" dirty="0">
                <a:solidFill>
                  <a:srgbClr val="0D4877"/>
                </a:solidFill>
              </a:rPr>
              <a:t>bcbsma@virginpulse.com</a:t>
            </a:r>
            <a:r>
              <a:rPr lang="en-US" sz="1800" dirty="0">
                <a:solidFill>
                  <a:srgbClr val="0D4877"/>
                </a:solidFill>
              </a:rPr>
              <a:t>]</a:t>
            </a:r>
          </a:p>
          <a:p>
            <a:pPr>
              <a:lnSpc>
                <a:spcPts val="2400"/>
              </a:lnSpc>
              <a:spcBef>
                <a:spcPts val="0"/>
              </a:spcBef>
              <a:spcAft>
                <a:spcPts val="600"/>
              </a:spcAft>
            </a:pPr>
            <a:r>
              <a:rPr lang="en-US" sz="1800" dirty="0">
                <a:solidFill>
                  <a:srgbClr val="0D4877"/>
                </a:solidFill>
              </a:rPr>
              <a:t>• Call [</a:t>
            </a:r>
            <a:r>
              <a:rPr lang="en-US" sz="1800" b="1" dirty="0">
                <a:solidFill>
                  <a:srgbClr val="0D4877"/>
                </a:solidFill>
              </a:rPr>
              <a:t>1-844-854-7285</a:t>
            </a:r>
            <a:r>
              <a:rPr lang="en-US" sz="1800" dirty="0">
                <a:solidFill>
                  <a:srgbClr val="0D4877"/>
                </a:solidFill>
              </a:rPr>
              <a:t>]</a:t>
            </a:r>
          </a:p>
        </p:txBody>
      </p:sp>
      <p:sp>
        <p:nvSpPr>
          <p:cNvPr id="9" name="Text Placeholder 6">
            <a:extLst>
              <a:ext uri="{FF2B5EF4-FFF2-40B4-BE49-F238E27FC236}">
                <a16:creationId xmlns:a16="http://schemas.microsoft.com/office/drawing/2014/main" id="{4FCAE820-3CEC-EF39-9C3B-164C106696D1}"/>
              </a:ext>
            </a:extLst>
          </p:cNvPr>
          <p:cNvSpPr txBox="1">
            <a:spLocks/>
          </p:cNvSpPr>
          <p:nvPr/>
        </p:nvSpPr>
        <p:spPr>
          <a:xfrm>
            <a:off x="1175657" y="2188629"/>
            <a:ext cx="8926286" cy="16476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FD5D3B"/>
                </a:solidFill>
                <a:latin typeface="Bebas Neue" panose="020B0606020202050201"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8000" dirty="0">
                <a:latin typeface="Bebas Neue Bold" panose="020B0606020202050201" pitchFamily="34" charset="77"/>
              </a:rPr>
              <a:t>QUESTIONS?</a:t>
            </a:r>
          </a:p>
        </p:txBody>
      </p:sp>
      <p:pic>
        <p:nvPicPr>
          <p:cNvPr id="10" name="Picture 9">
            <a:extLst>
              <a:ext uri="{FF2B5EF4-FFF2-40B4-BE49-F238E27FC236}">
                <a16:creationId xmlns:a16="http://schemas.microsoft.com/office/drawing/2014/main" id="{B3EEFBCE-4246-3590-7474-F42297416149}"/>
              </a:ext>
            </a:extLst>
          </p:cNvPr>
          <p:cNvPicPr>
            <a:picLocks noChangeAspect="1"/>
          </p:cNvPicPr>
          <p:nvPr/>
        </p:nvPicPr>
        <p:blipFill>
          <a:blip r:embed="rId5"/>
          <a:stretch>
            <a:fillRect/>
          </a:stretch>
        </p:blipFill>
        <p:spPr>
          <a:xfrm>
            <a:off x="10370328" y="424047"/>
            <a:ext cx="1388403" cy="556558"/>
          </a:xfrm>
          <a:prstGeom prst="rect">
            <a:avLst/>
          </a:prstGeom>
        </p:spPr>
      </p:pic>
      <p:sp>
        <p:nvSpPr>
          <p:cNvPr id="11" name="Rectangle 10">
            <a:extLst>
              <a:ext uri="{FF2B5EF4-FFF2-40B4-BE49-F238E27FC236}">
                <a16:creationId xmlns:a16="http://schemas.microsoft.com/office/drawing/2014/main" id="{DBF46470-720B-93C2-66C4-63379003BFFF}"/>
              </a:ext>
            </a:extLst>
          </p:cNvPr>
          <p:cNvSpPr/>
          <p:nvPr/>
        </p:nvSpPr>
        <p:spPr>
          <a:xfrm>
            <a:off x="6549376" y="6383923"/>
            <a:ext cx="5257800" cy="253916"/>
          </a:xfrm>
          <a:prstGeom prst="rect">
            <a:avLst/>
          </a:prstGeom>
        </p:spPr>
        <p:txBody>
          <a:bodyPr wrap="square" lIns="0" tIns="0" rIns="0" bIns="0">
            <a:spAutoFit/>
          </a:bodyPr>
          <a:lstStyle/>
          <a:p>
            <a:pPr>
              <a:tabLst>
                <a:tab pos="2566988" algn="l"/>
                <a:tab pos="4794250" algn="l"/>
              </a:tabLst>
            </a:pPr>
            <a:r>
              <a:rPr lang="en-US" sz="550" dirty="0">
                <a:solidFill>
                  <a:schemeClr val="bg1">
                    <a:lumMod val="50000"/>
                  </a:schemeClr>
                </a:solidFill>
                <a:latin typeface="Roboto" charset="0"/>
              </a:rPr>
              <a:t>®  Registered Marks of the Blue Cross and Blue Shield Association. ®´ Registered Marks of Blue Cross and Blue Shield of Massachusetts, Inc., </a:t>
            </a:r>
            <a:br>
              <a:rPr lang="en-US" sz="550" dirty="0">
                <a:solidFill>
                  <a:schemeClr val="bg1">
                    <a:lumMod val="50000"/>
                  </a:schemeClr>
                </a:solidFill>
                <a:latin typeface="Roboto" charset="0"/>
              </a:rPr>
            </a:br>
            <a:r>
              <a:rPr lang="en-US" sz="550" dirty="0">
                <a:solidFill>
                  <a:schemeClr val="bg1">
                    <a:lumMod val="50000"/>
                  </a:schemeClr>
                </a:solidFill>
                <a:latin typeface="Roboto" charset="0"/>
              </a:rPr>
              <a:t>and Blue Cross and Blue Shield of Massachusetts HMO Blue, Inc. ®´´ Registered Marks and TM Trademarks are the property of their respective owners.</a:t>
            </a:r>
          </a:p>
          <a:p>
            <a:pPr>
              <a:tabLst>
                <a:tab pos="2566988" algn="l"/>
                <a:tab pos="4794250" algn="l"/>
              </a:tabLst>
            </a:pPr>
            <a:r>
              <a:rPr lang="en-US" sz="550" dirty="0">
                <a:solidFill>
                  <a:schemeClr val="bg1">
                    <a:lumMod val="50000"/>
                  </a:schemeClr>
                </a:solidFill>
                <a:latin typeface="Roboto" charset="0"/>
              </a:rPr>
              <a:t>© 2022 Blue Cross and Blue Shield of Massachusetts, Inc., or Blue Cross and Blue Shield of Massachusetts HMO Blue, Inc.</a:t>
            </a:r>
            <a:endParaRPr lang="en-US" sz="550" dirty="0">
              <a:solidFill>
                <a:schemeClr val="bg1">
                  <a:lumMod val="50000"/>
                </a:schemeClr>
              </a:solidFill>
            </a:endParaRPr>
          </a:p>
        </p:txBody>
      </p:sp>
      <p:sp>
        <p:nvSpPr>
          <p:cNvPr id="3" name="Rectangle 2">
            <a:extLst>
              <a:ext uri="{FF2B5EF4-FFF2-40B4-BE49-F238E27FC236}">
                <a16:creationId xmlns:a16="http://schemas.microsoft.com/office/drawing/2014/main" id="{962E7D29-D3E8-CE3C-9445-8B99563D6880}"/>
              </a:ext>
            </a:extLst>
          </p:cNvPr>
          <p:cNvSpPr/>
          <p:nvPr/>
        </p:nvSpPr>
        <p:spPr>
          <a:xfrm>
            <a:off x="6549376" y="6228487"/>
            <a:ext cx="5257800" cy="84639"/>
          </a:xfrm>
          <a:prstGeom prst="rect">
            <a:avLst/>
          </a:prstGeom>
        </p:spPr>
        <p:txBody>
          <a:bodyPr wrap="square" lIns="0" tIns="0" rIns="0" bIns="0">
            <a:spAutoFit/>
          </a:bodyPr>
          <a:lstStyle/>
          <a:p>
            <a:pPr>
              <a:tabLst>
                <a:tab pos="2566988" algn="l"/>
                <a:tab pos="4794250" algn="l"/>
              </a:tabLst>
            </a:pPr>
            <a:r>
              <a:rPr lang="en-US" sz="550" baseline="30000" dirty="0">
                <a:solidFill>
                  <a:schemeClr val="bg1">
                    <a:lumMod val="50000"/>
                  </a:schemeClr>
                </a:solidFill>
                <a:latin typeface="Roboto" charset="0"/>
              </a:rPr>
              <a:t>* </a:t>
            </a:r>
            <a:r>
              <a:rPr lang="en-US" sz="550" dirty="0">
                <a:solidFill>
                  <a:schemeClr val="bg1">
                    <a:lumMod val="50000"/>
                  </a:schemeClr>
                </a:solidFill>
                <a:latin typeface="Roboto" charset="0"/>
              </a:rPr>
              <a:t>Wellness rewards may be considered taxable income. Consult a tax advisor.</a:t>
            </a:r>
            <a:endParaRPr lang="en-US" sz="550" dirty="0">
              <a:solidFill>
                <a:schemeClr val="bg1">
                  <a:lumMod val="50000"/>
                </a:schemeClr>
              </a:solidFill>
            </a:endParaRPr>
          </a:p>
        </p:txBody>
      </p:sp>
    </p:spTree>
    <p:extLst>
      <p:ext uri="{BB962C8B-B14F-4D97-AF65-F5344CB8AC3E}">
        <p14:creationId xmlns:p14="http://schemas.microsoft.com/office/powerpoint/2010/main" val="156299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7C9FE76-6145-6909-E174-275FAD082947}"/>
              </a:ext>
            </a:extLst>
          </p:cNvPr>
          <p:cNvSpPr txBox="1">
            <a:spLocks/>
          </p:cNvSpPr>
          <p:nvPr/>
        </p:nvSpPr>
        <p:spPr>
          <a:xfrm>
            <a:off x="70617" y="2061368"/>
            <a:ext cx="12050765" cy="2735263"/>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pPr>
            <a:r>
              <a:rPr lang="en-US" sz="7200" dirty="0">
                <a:latin typeface="Bebas Neue" panose="020B0606020202050201" pitchFamily="34" charset="77"/>
              </a:rPr>
              <a:t>Earn up to </a:t>
            </a:r>
            <a:r>
              <a:rPr lang="en-US" sz="7200" dirty="0">
                <a:solidFill>
                  <a:srgbClr val="01C3FE"/>
                </a:solidFill>
                <a:latin typeface="Bebas Neue" panose="020B0606020202050201" pitchFamily="34" charset="77"/>
              </a:rPr>
              <a:t>$400 </a:t>
            </a:r>
            <a:r>
              <a:rPr lang="en-US" sz="7200" dirty="0">
                <a:latin typeface="Bebas Neue" panose="020B0606020202050201" pitchFamily="34" charset="77"/>
              </a:rPr>
              <a:t>every year, </a:t>
            </a:r>
            <a:br>
              <a:rPr lang="en-US" sz="7200" dirty="0">
                <a:latin typeface="Bebas Neue" panose="020B0606020202050201" pitchFamily="34" charset="77"/>
              </a:rPr>
            </a:br>
            <a:r>
              <a:rPr lang="en-US" sz="7200" dirty="0">
                <a:latin typeface="Bebas Neue" panose="020B0606020202050201" pitchFamily="34" charset="77"/>
              </a:rPr>
              <a:t>just for making healthy choices.</a:t>
            </a:r>
          </a:p>
        </p:txBody>
      </p:sp>
      <p:sp>
        <p:nvSpPr>
          <p:cNvPr id="13" name="TextBox 12">
            <a:extLst>
              <a:ext uri="{FF2B5EF4-FFF2-40B4-BE49-F238E27FC236}">
                <a16:creationId xmlns:a16="http://schemas.microsoft.com/office/drawing/2014/main" id="{10B9E5FC-BCDF-04C7-574A-FC1A98AD93CD}"/>
              </a:ext>
            </a:extLst>
          </p:cNvPr>
          <p:cNvSpPr txBox="1"/>
          <p:nvPr/>
        </p:nvSpPr>
        <p:spPr>
          <a:xfrm>
            <a:off x="6953699" y="6400800"/>
            <a:ext cx="4267200"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 </a:t>
            </a:r>
            <a:r>
              <a:rPr kumimoji="0" lang="en-US" sz="700" b="0" i="0" u="none" strike="noStrike" kern="1200" cap="none"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CONFIDENTIAL – NOT FOR DISTRIBUTION</a:t>
            </a:r>
          </a:p>
        </p:txBody>
      </p:sp>
      <p:sp>
        <p:nvSpPr>
          <p:cNvPr id="15" name="TextBox 14">
            <a:extLst>
              <a:ext uri="{FF2B5EF4-FFF2-40B4-BE49-F238E27FC236}">
                <a16:creationId xmlns:a16="http://schemas.microsoft.com/office/drawing/2014/main" id="{3A8B9A1E-8750-7C88-509E-A8D0377D3902}"/>
              </a:ext>
            </a:extLst>
          </p:cNvPr>
          <p:cNvSpPr txBox="1"/>
          <p:nvPr/>
        </p:nvSpPr>
        <p:spPr>
          <a:xfrm>
            <a:off x="11520512" y="6339245"/>
            <a:ext cx="29687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71E3848-5234-3446-B8C7-F6057475062A}"/>
              </a:ext>
            </a:extLst>
          </p:cNvPr>
          <p:cNvSpPr txBox="1"/>
          <p:nvPr/>
        </p:nvSpPr>
        <p:spPr>
          <a:xfrm>
            <a:off x="11353800" y="6339245"/>
            <a:ext cx="46358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F4835296-E30E-4340-7FC0-2DCEE602B3AC}"/>
              </a:ext>
            </a:extLst>
          </p:cNvPr>
          <p:cNvCxnSpPr>
            <a:cxnSpLocks/>
          </p:cNvCxnSpPr>
          <p:nvPr/>
        </p:nvCxnSpPr>
        <p:spPr>
          <a:xfrm>
            <a:off x="6096000" y="6767284"/>
            <a:ext cx="6096000" cy="0"/>
          </a:xfrm>
          <a:prstGeom prst="line">
            <a:avLst/>
          </a:prstGeom>
          <a:ln w="177800">
            <a:solidFill>
              <a:srgbClr val="FD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5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B6DEBD-74B7-5668-C425-92344409E1DC}"/>
              </a:ext>
            </a:extLst>
          </p:cNvPr>
          <p:cNvSpPr/>
          <p:nvPr/>
        </p:nvSpPr>
        <p:spPr>
          <a:xfrm>
            <a:off x="1" y="0"/>
            <a:ext cx="12191999" cy="68580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extBox 17">
            <a:extLst>
              <a:ext uri="{FF2B5EF4-FFF2-40B4-BE49-F238E27FC236}">
                <a16:creationId xmlns:a16="http://schemas.microsoft.com/office/drawing/2014/main" id="{7C1A4DF9-433E-6A61-4503-7F8B05149F0C}"/>
              </a:ext>
            </a:extLst>
          </p:cNvPr>
          <p:cNvSpPr txBox="1"/>
          <p:nvPr/>
        </p:nvSpPr>
        <p:spPr>
          <a:xfrm>
            <a:off x="616997" y="2859368"/>
            <a:ext cx="3328789" cy="2386487"/>
          </a:xfrm>
          <a:prstGeom prst="rect">
            <a:avLst/>
          </a:prstGeom>
          <a:noFill/>
        </p:spPr>
        <p:txBody>
          <a:bodyPr wrap="square" rtlCol="0">
            <a:spAutoFit/>
          </a:bodyPr>
          <a:lstStyle/>
          <a:p>
            <a:pPr algn="ctr">
              <a:lnSpc>
                <a:spcPts val="3400"/>
              </a:lnSpc>
              <a:spcAft>
                <a:spcPts val="600"/>
              </a:spcAft>
            </a:pPr>
            <a:r>
              <a:rPr lang="en-US" sz="4000" dirty="0">
                <a:solidFill>
                  <a:schemeClr val="bg1"/>
                </a:solidFill>
                <a:latin typeface="Bebas Neue" panose="020B0606020202050201" pitchFamily="34" charset="77"/>
              </a:rPr>
              <a:t>Focused on </a:t>
            </a:r>
          </a:p>
          <a:p>
            <a:pPr algn="ctr">
              <a:lnSpc>
                <a:spcPts val="3400"/>
              </a:lnSpc>
              <a:spcAft>
                <a:spcPts val="600"/>
              </a:spcAft>
            </a:pPr>
            <a:r>
              <a:rPr lang="en-US" sz="4000" dirty="0">
                <a:solidFill>
                  <a:schemeClr val="bg1"/>
                </a:solidFill>
                <a:latin typeface="Bebas Neue" panose="020B0606020202050201" pitchFamily="34" charset="77"/>
              </a:rPr>
              <a:t>Well-being</a:t>
            </a:r>
          </a:p>
          <a:p>
            <a:pPr algn="ctr">
              <a:lnSpc>
                <a:spcPts val="2460"/>
              </a:lnSpc>
              <a:spcAft>
                <a:spcPts val="600"/>
              </a:spcAft>
            </a:pPr>
            <a:r>
              <a:rPr lang="en-US" dirty="0">
                <a:solidFill>
                  <a:schemeClr val="bg1"/>
                </a:solidFill>
                <a:latin typeface="DM Sans" pitchFamily="2" charset="77"/>
              </a:rPr>
              <a:t>Track your healthy </a:t>
            </a:r>
            <a:br>
              <a:rPr lang="en-US" dirty="0">
                <a:solidFill>
                  <a:schemeClr val="bg1"/>
                </a:solidFill>
                <a:latin typeface="DM Sans" pitchFamily="2" charset="77"/>
              </a:rPr>
            </a:br>
            <a:r>
              <a:rPr lang="en-US" dirty="0">
                <a:solidFill>
                  <a:schemeClr val="bg1"/>
                </a:solidFill>
                <a:latin typeface="DM Sans" pitchFamily="2" charset="77"/>
              </a:rPr>
              <a:t>habits and work toward </a:t>
            </a:r>
            <a:br>
              <a:rPr lang="en-US" dirty="0">
                <a:solidFill>
                  <a:schemeClr val="bg1"/>
                </a:solidFill>
                <a:latin typeface="DM Sans" pitchFamily="2" charset="77"/>
              </a:rPr>
            </a:br>
            <a:r>
              <a:rPr lang="en-US" dirty="0">
                <a:solidFill>
                  <a:schemeClr val="bg1"/>
                </a:solidFill>
                <a:latin typeface="DM Sans" pitchFamily="2" charset="77"/>
              </a:rPr>
              <a:t>your personal health and </a:t>
            </a:r>
            <a:br>
              <a:rPr lang="en-US" dirty="0">
                <a:solidFill>
                  <a:schemeClr val="bg1"/>
                </a:solidFill>
                <a:latin typeface="DM Sans" pitchFamily="2" charset="77"/>
              </a:rPr>
            </a:br>
            <a:r>
              <a:rPr lang="en-US" dirty="0">
                <a:solidFill>
                  <a:schemeClr val="bg1"/>
                </a:solidFill>
                <a:latin typeface="DM Sans" pitchFamily="2" charset="77"/>
              </a:rPr>
              <a:t>wellness goals.</a:t>
            </a:r>
          </a:p>
        </p:txBody>
      </p:sp>
      <p:sp>
        <p:nvSpPr>
          <p:cNvPr id="19" name="TextBox 18">
            <a:extLst>
              <a:ext uri="{FF2B5EF4-FFF2-40B4-BE49-F238E27FC236}">
                <a16:creationId xmlns:a16="http://schemas.microsoft.com/office/drawing/2014/main" id="{C02D9F13-0B25-7737-DA0D-D5111ECA8E36}"/>
              </a:ext>
            </a:extLst>
          </p:cNvPr>
          <p:cNvSpPr txBox="1"/>
          <p:nvPr/>
        </p:nvSpPr>
        <p:spPr>
          <a:xfrm>
            <a:off x="4431604" y="2859368"/>
            <a:ext cx="3328789" cy="2386487"/>
          </a:xfrm>
          <a:prstGeom prst="rect">
            <a:avLst/>
          </a:prstGeom>
          <a:noFill/>
        </p:spPr>
        <p:txBody>
          <a:bodyPr wrap="square" rtlCol="0">
            <a:spAutoFit/>
          </a:bodyPr>
          <a:lstStyle/>
          <a:p>
            <a:pPr algn="ctr">
              <a:lnSpc>
                <a:spcPts val="3400"/>
              </a:lnSpc>
              <a:spcAft>
                <a:spcPts val="600"/>
              </a:spcAft>
            </a:pPr>
            <a:r>
              <a:rPr lang="en-US" sz="4000" dirty="0">
                <a:solidFill>
                  <a:schemeClr val="bg1"/>
                </a:solidFill>
                <a:latin typeface="Bebas Neue" panose="020B0606020202050201" pitchFamily="34" charset="77"/>
              </a:rPr>
              <a:t>Friendly </a:t>
            </a:r>
          </a:p>
          <a:p>
            <a:pPr algn="ctr">
              <a:lnSpc>
                <a:spcPts val="3400"/>
              </a:lnSpc>
              <a:spcAft>
                <a:spcPts val="600"/>
              </a:spcAft>
            </a:pPr>
            <a:r>
              <a:rPr lang="en-US" sz="4000" dirty="0">
                <a:solidFill>
                  <a:schemeClr val="bg1"/>
                </a:solidFill>
                <a:latin typeface="Bebas Neue" panose="020B0606020202050201" pitchFamily="34" charset="77"/>
              </a:rPr>
              <a:t>Competition</a:t>
            </a:r>
          </a:p>
          <a:p>
            <a:pPr algn="ctr">
              <a:lnSpc>
                <a:spcPts val="2460"/>
              </a:lnSpc>
              <a:spcAft>
                <a:spcPts val="600"/>
              </a:spcAft>
            </a:pPr>
            <a:r>
              <a:rPr lang="en-US" dirty="0">
                <a:solidFill>
                  <a:schemeClr val="bg1"/>
                </a:solidFill>
                <a:latin typeface="DM Sans" pitchFamily="2" charset="77"/>
              </a:rPr>
              <a:t>For a little extra </a:t>
            </a:r>
            <a:br>
              <a:rPr lang="en-US" dirty="0">
                <a:solidFill>
                  <a:schemeClr val="bg1"/>
                </a:solidFill>
                <a:latin typeface="DM Sans" pitchFamily="2" charset="77"/>
              </a:rPr>
            </a:br>
            <a:r>
              <a:rPr lang="en-US" dirty="0">
                <a:solidFill>
                  <a:schemeClr val="bg1"/>
                </a:solidFill>
                <a:latin typeface="DM Sans" pitchFamily="2" charset="77"/>
              </a:rPr>
              <a:t>motivation, join challenges </a:t>
            </a:r>
            <a:br>
              <a:rPr lang="en-US" dirty="0">
                <a:solidFill>
                  <a:schemeClr val="bg1"/>
                </a:solidFill>
                <a:latin typeface="DM Sans" pitchFamily="2" charset="77"/>
              </a:rPr>
            </a:br>
            <a:r>
              <a:rPr lang="en-US" dirty="0">
                <a:solidFill>
                  <a:schemeClr val="bg1"/>
                </a:solidFill>
                <a:latin typeface="DM Sans" pitchFamily="2" charset="77"/>
              </a:rPr>
              <a:t>to compete with friends, family, and co-workers.</a:t>
            </a:r>
          </a:p>
        </p:txBody>
      </p:sp>
      <p:sp>
        <p:nvSpPr>
          <p:cNvPr id="20" name="TextBox 19">
            <a:extLst>
              <a:ext uri="{FF2B5EF4-FFF2-40B4-BE49-F238E27FC236}">
                <a16:creationId xmlns:a16="http://schemas.microsoft.com/office/drawing/2014/main" id="{28E18236-C40B-7E42-9BFD-2E62CB28B04D}"/>
              </a:ext>
            </a:extLst>
          </p:cNvPr>
          <p:cNvSpPr txBox="1"/>
          <p:nvPr/>
        </p:nvSpPr>
        <p:spPr>
          <a:xfrm>
            <a:off x="8246214" y="2859368"/>
            <a:ext cx="3328789" cy="2386487"/>
          </a:xfrm>
          <a:prstGeom prst="rect">
            <a:avLst/>
          </a:prstGeom>
          <a:noFill/>
        </p:spPr>
        <p:txBody>
          <a:bodyPr wrap="square" rtlCol="0">
            <a:spAutoFit/>
          </a:bodyPr>
          <a:lstStyle/>
          <a:p>
            <a:pPr algn="ctr">
              <a:lnSpc>
                <a:spcPts val="3400"/>
              </a:lnSpc>
              <a:spcAft>
                <a:spcPts val="600"/>
              </a:spcAft>
            </a:pPr>
            <a:r>
              <a:rPr lang="en-US" sz="4000" dirty="0">
                <a:solidFill>
                  <a:schemeClr val="bg1"/>
                </a:solidFill>
                <a:latin typeface="Bebas Neue" panose="020B0606020202050201" pitchFamily="34" charset="77"/>
              </a:rPr>
              <a:t>Big </a:t>
            </a:r>
          </a:p>
          <a:p>
            <a:pPr algn="ctr">
              <a:lnSpc>
                <a:spcPts val="3400"/>
              </a:lnSpc>
              <a:spcAft>
                <a:spcPts val="600"/>
              </a:spcAft>
            </a:pPr>
            <a:r>
              <a:rPr lang="en-US" sz="4000" dirty="0">
                <a:solidFill>
                  <a:schemeClr val="bg1"/>
                </a:solidFill>
                <a:latin typeface="Bebas Neue" panose="020B0606020202050201" pitchFamily="34" charset="77"/>
              </a:rPr>
              <a:t>Rewards</a:t>
            </a:r>
            <a:r>
              <a:rPr lang="en-US" sz="4000" baseline="25000" dirty="0">
                <a:solidFill>
                  <a:schemeClr val="bg1"/>
                </a:solidFill>
                <a:latin typeface="Bebas Neue" panose="020B0606020202050201" pitchFamily="34" charset="77"/>
              </a:rPr>
              <a:t>*</a:t>
            </a:r>
          </a:p>
          <a:p>
            <a:pPr algn="ctr">
              <a:lnSpc>
                <a:spcPts val="2460"/>
              </a:lnSpc>
              <a:spcAft>
                <a:spcPts val="600"/>
              </a:spcAft>
            </a:pPr>
            <a:r>
              <a:rPr lang="en-US" dirty="0">
                <a:solidFill>
                  <a:schemeClr val="bg1"/>
                </a:solidFill>
                <a:latin typeface="DM Sans" pitchFamily="2" charset="77"/>
              </a:rPr>
              <a:t>It’s easy to turn your </a:t>
            </a:r>
            <a:br>
              <a:rPr lang="en-US" dirty="0">
                <a:solidFill>
                  <a:schemeClr val="bg1"/>
                </a:solidFill>
                <a:latin typeface="DM Sans" pitchFamily="2" charset="77"/>
              </a:rPr>
            </a:br>
            <a:r>
              <a:rPr lang="en-US" dirty="0">
                <a:solidFill>
                  <a:schemeClr val="bg1"/>
                </a:solidFill>
                <a:latin typeface="DM Sans" pitchFamily="2" charset="77"/>
              </a:rPr>
              <a:t>healthy habits into points—and just as easy to get </a:t>
            </a:r>
            <a:br>
              <a:rPr lang="en-US" dirty="0">
                <a:solidFill>
                  <a:schemeClr val="bg1"/>
                </a:solidFill>
                <a:latin typeface="DM Sans" pitchFamily="2" charset="77"/>
              </a:rPr>
            </a:br>
            <a:r>
              <a:rPr lang="en-US" dirty="0">
                <a:solidFill>
                  <a:schemeClr val="bg1"/>
                </a:solidFill>
                <a:latin typeface="DM Sans" pitchFamily="2" charset="77"/>
              </a:rPr>
              <a:t>your rewards!</a:t>
            </a:r>
          </a:p>
        </p:txBody>
      </p:sp>
      <p:cxnSp>
        <p:nvCxnSpPr>
          <p:cNvPr id="28" name="Straight Connector 27">
            <a:extLst>
              <a:ext uri="{FF2B5EF4-FFF2-40B4-BE49-F238E27FC236}">
                <a16:creationId xmlns:a16="http://schemas.microsoft.com/office/drawing/2014/main" id="{6671BFAA-CE1E-061E-9A01-1ECD646AD75D}"/>
              </a:ext>
            </a:extLst>
          </p:cNvPr>
          <p:cNvCxnSpPr>
            <a:cxnSpLocks/>
          </p:cNvCxnSpPr>
          <p:nvPr/>
        </p:nvCxnSpPr>
        <p:spPr>
          <a:xfrm>
            <a:off x="4182225" y="1470443"/>
            <a:ext cx="0" cy="3980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BD5824-0D72-C52A-72EE-21451FCFE070}"/>
              </a:ext>
            </a:extLst>
          </p:cNvPr>
          <p:cNvCxnSpPr>
            <a:cxnSpLocks/>
          </p:cNvCxnSpPr>
          <p:nvPr/>
        </p:nvCxnSpPr>
        <p:spPr>
          <a:xfrm>
            <a:off x="7996841" y="1470443"/>
            <a:ext cx="0" cy="3980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75846AD7-C4E9-70AF-81F3-D06220B42BA4}"/>
              </a:ext>
            </a:extLst>
          </p:cNvPr>
          <p:cNvPicPr>
            <a:picLocks noChangeAspect="1"/>
          </p:cNvPicPr>
          <p:nvPr/>
        </p:nvPicPr>
        <p:blipFill>
          <a:blip r:embed="rId3"/>
          <a:stretch>
            <a:fillRect/>
          </a:stretch>
        </p:blipFill>
        <p:spPr>
          <a:xfrm>
            <a:off x="1908278" y="1470442"/>
            <a:ext cx="733279" cy="916599"/>
          </a:xfrm>
          <a:prstGeom prst="rect">
            <a:avLst/>
          </a:prstGeom>
        </p:spPr>
      </p:pic>
      <p:pic>
        <p:nvPicPr>
          <p:cNvPr id="44" name="Picture 43">
            <a:extLst>
              <a:ext uri="{FF2B5EF4-FFF2-40B4-BE49-F238E27FC236}">
                <a16:creationId xmlns:a16="http://schemas.microsoft.com/office/drawing/2014/main" id="{CAC7F709-B2EF-1366-9697-A90BDBAF65BC}"/>
              </a:ext>
            </a:extLst>
          </p:cNvPr>
          <p:cNvPicPr>
            <a:picLocks noChangeAspect="1"/>
          </p:cNvPicPr>
          <p:nvPr/>
        </p:nvPicPr>
        <p:blipFill>
          <a:blip r:embed="rId4"/>
          <a:stretch>
            <a:fillRect/>
          </a:stretch>
        </p:blipFill>
        <p:spPr>
          <a:xfrm>
            <a:off x="5591564" y="1500459"/>
            <a:ext cx="1008868" cy="886581"/>
          </a:xfrm>
          <a:prstGeom prst="rect">
            <a:avLst/>
          </a:prstGeom>
        </p:spPr>
      </p:pic>
      <p:pic>
        <p:nvPicPr>
          <p:cNvPr id="45" name="Picture 44">
            <a:extLst>
              <a:ext uri="{FF2B5EF4-FFF2-40B4-BE49-F238E27FC236}">
                <a16:creationId xmlns:a16="http://schemas.microsoft.com/office/drawing/2014/main" id="{214FE156-656A-3AA5-95EC-233DFEC460E5}"/>
              </a:ext>
            </a:extLst>
          </p:cNvPr>
          <p:cNvPicPr>
            <a:picLocks noChangeAspect="1"/>
          </p:cNvPicPr>
          <p:nvPr/>
        </p:nvPicPr>
        <p:blipFill>
          <a:blip r:embed="rId5"/>
          <a:stretch>
            <a:fillRect/>
          </a:stretch>
        </p:blipFill>
        <p:spPr>
          <a:xfrm>
            <a:off x="9391204" y="1639867"/>
            <a:ext cx="1038809" cy="702724"/>
          </a:xfrm>
          <a:prstGeom prst="rect">
            <a:avLst/>
          </a:prstGeom>
        </p:spPr>
      </p:pic>
      <p:sp>
        <p:nvSpPr>
          <p:cNvPr id="5" name="TextBox 4">
            <a:extLst>
              <a:ext uri="{FF2B5EF4-FFF2-40B4-BE49-F238E27FC236}">
                <a16:creationId xmlns:a16="http://schemas.microsoft.com/office/drawing/2014/main" id="{CED83AEA-806C-3457-4D45-C3787019013F}"/>
              </a:ext>
            </a:extLst>
          </p:cNvPr>
          <p:cNvSpPr txBox="1"/>
          <p:nvPr/>
        </p:nvSpPr>
        <p:spPr>
          <a:xfrm>
            <a:off x="11520512" y="6339245"/>
            <a:ext cx="29687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1248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860F912-DCA6-CE54-8786-8D4EB7AB0E16}"/>
              </a:ext>
            </a:extLst>
          </p:cNvPr>
          <p:cNvSpPr txBox="1"/>
          <p:nvPr/>
        </p:nvSpPr>
        <p:spPr>
          <a:xfrm>
            <a:off x="6529707" y="1217288"/>
            <a:ext cx="4901774" cy="1503873"/>
          </a:xfrm>
          <a:prstGeom prst="rect">
            <a:avLst/>
          </a:prstGeom>
          <a:noFill/>
        </p:spPr>
        <p:txBody>
          <a:bodyPr wrap="square">
            <a:spAutoFit/>
          </a:bodyPr>
          <a:lstStyle/>
          <a:p>
            <a:pPr lvl="0">
              <a:lnSpc>
                <a:spcPts val="2000"/>
              </a:lnSpc>
              <a:spcAft>
                <a:spcPts val="300"/>
              </a:spcAft>
              <a:defRPr/>
            </a:pPr>
            <a:r>
              <a:rPr lang="en-US" b="1" dirty="0">
                <a:solidFill>
                  <a:srgbClr val="2574BB"/>
                </a:solidFill>
                <a:latin typeface="DM Sans" pitchFamily="2" charset="77"/>
              </a:rPr>
              <a:t>GET STARTED</a:t>
            </a:r>
            <a:endParaRPr lang="en-US" b="1" dirty="0">
              <a:solidFill>
                <a:srgbClr val="2574BB"/>
              </a:solidFill>
              <a:latin typeface="DM Sans" pitchFamily="2" charset="0"/>
            </a:endParaRPr>
          </a:p>
          <a:p>
            <a:pPr lvl="0">
              <a:lnSpc>
                <a:spcPts val="2200"/>
              </a:lnSpc>
              <a:spcAft>
                <a:spcPts val="300"/>
              </a:spcAft>
              <a:defRPr/>
            </a:pPr>
            <a:r>
              <a:rPr lang="en-US" sz="1600" dirty="0">
                <a:solidFill>
                  <a:srgbClr val="0D4877"/>
                </a:solidFill>
                <a:latin typeface="DM Sans" pitchFamily="2" charset="0"/>
              </a:rPr>
              <a:t>Sign up at </a:t>
            </a:r>
            <a:r>
              <a:rPr lang="en-US" sz="1600" b="1" dirty="0">
                <a:solidFill>
                  <a:srgbClr val="0D4877"/>
                </a:solidFill>
                <a:latin typeface="DM Sans" pitchFamily="2" charset="0"/>
              </a:rPr>
              <a:t>ahealthymerewards.com</a:t>
            </a:r>
            <a:r>
              <a:rPr lang="en-US" sz="1600" dirty="0">
                <a:solidFill>
                  <a:srgbClr val="0D4877"/>
                </a:solidFill>
                <a:latin typeface="DM Sans" pitchFamily="2" charset="0"/>
              </a:rPr>
              <a:t>, and get </a:t>
            </a:r>
            <a:br>
              <a:rPr lang="en-US" sz="1600" dirty="0">
                <a:solidFill>
                  <a:srgbClr val="0D4877"/>
                </a:solidFill>
                <a:latin typeface="DM Sans" pitchFamily="2" charset="0"/>
              </a:rPr>
            </a:br>
            <a:r>
              <a:rPr lang="en-US" sz="1600" dirty="0">
                <a:solidFill>
                  <a:srgbClr val="0D4877"/>
                </a:solidFill>
                <a:latin typeface="DM Sans" pitchFamily="2" charset="0"/>
              </a:rPr>
              <a:t>a Max Buzz</a:t>
            </a:r>
            <a:r>
              <a:rPr lang="en-US" sz="1600" baseline="30000" dirty="0">
                <a:solidFill>
                  <a:srgbClr val="0D4877"/>
                </a:solidFill>
                <a:latin typeface="DM Sans" pitchFamily="2" charset="0"/>
              </a:rPr>
              <a:t>TM</a:t>
            </a:r>
            <a:r>
              <a:rPr lang="en-US" sz="1600" dirty="0">
                <a:solidFill>
                  <a:srgbClr val="0D4877"/>
                </a:solidFill>
                <a:latin typeface="DM Sans" pitchFamily="2" charset="0"/>
              </a:rPr>
              <a:t> Activity Tracker at no cost. </a:t>
            </a:r>
            <a:br>
              <a:rPr lang="en-US" sz="1600" dirty="0">
                <a:solidFill>
                  <a:srgbClr val="0D4877"/>
                </a:solidFill>
                <a:latin typeface="DM Sans" pitchFamily="2" charset="0"/>
              </a:rPr>
            </a:br>
            <a:r>
              <a:rPr lang="en-US" sz="1600" dirty="0">
                <a:solidFill>
                  <a:srgbClr val="0D4877"/>
                </a:solidFill>
                <a:latin typeface="DM Sans" pitchFamily="2" charset="0"/>
              </a:rPr>
              <a:t>Then, download the Virgin Pulse®´´ app and connect your activity tracker to your profile.</a:t>
            </a:r>
          </a:p>
        </p:txBody>
      </p:sp>
      <p:cxnSp>
        <p:nvCxnSpPr>
          <p:cNvPr id="16" name="Straight Connector 15">
            <a:extLst>
              <a:ext uri="{FF2B5EF4-FFF2-40B4-BE49-F238E27FC236}">
                <a16:creationId xmlns:a16="http://schemas.microsoft.com/office/drawing/2014/main" id="{36A5D6B7-B332-A007-FEDF-C8DEDA48661F}"/>
              </a:ext>
            </a:extLst>
          </p:cNvPr>
          <p:cNvCxnSpPr>
            <a:cxnSpLocks/>
          </p:cNvCxnSpPr>
          <p:nvPr/>
        </p:nvCxnSpPr>
        <p:spPr>
          <a:xfrm flipH="1">
            <a:off x="5689600" y="2923549"/>
            <a:ext cx="55720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8FFB94-5319-5235-87BE-AED69CDEEABE}"/>
              </a:ext>
            </a:extLst>
          </p:cNvPr>
          <p:cNvSpPr txBox="1"/>
          <p:nvPr/>
        </p:nvSpPr>
        <p:spPr>
          <a:xfrm>
            <a:off x="6529707" y="3124103"/>
            <a:ext cx="4901774" cy="939616"/>
          </a:xfrm>
          <a:prstGeom prst="rect">
            <a:avLst/>
          </a:prstGeom>
          <a:noFill/>
        </p:spPr>
        <p:txBody>
          <a:bodyPr wrap="square">
            <a:spAutoFit/>
          </a:bodyPr>
          <a:lstStyle/>
          <a:p>
            <a:pPr lvl="0">
              <a:lnSpc>
                <a:spcPts val="2000"/>
              </a:lnSpc>
              <a:spcAft>
                <a:spcPts val="300"/>
              </a:spcAft>
              <a:defRPr/>
            </a:pPr>
            <a:r>
              <a:rPr lang="en-US" b="1" dirty="0">
                <a:solidFill>
                  <a:srgbClr val="2574BB"/>
                </a:solidFill>
                <a:latin typeface="DM Sans" pitchFamily="2" charset="77"/>
              </a:rPr>
              <a:t>EARN POINTS</a:t>
            </a:r>
            <a:endParaRPr lang="en-US" dirty="0">
              <a:solidFill>
                <a:srgbClr val="2574BB"/>
              </a:solidFill>
              <a:latin typeface="DM Sans" pitchFamily="2" charset="0"/>
            </a:endParaRPr>
          </a:p>
          <a:p>
            <a:pPr lvl="0">
              <a:lnSpc>
                <a:spcPts val="2200"/>
              </a:lnSpc>
              <a:spcAft>
                <a:spcPts val="300"/>
              </a:spcAft>
              <a:defRPr/>
            </a:pPr>
            <a:r>
              <a:rPr lang="en-US" sz="1600" dirty="0">
                <a:solidFill>
                  <a:srgbClr val="0D4877"/>
                </a:solidFill>
                <a:latin typeface="DM Sans" pitchFamily="2" charset="0"/>
              </a:rPr>
              <a:t>Log your steps, complete wellness journeys, and track other healthy habits to earn points daily.</a:t>
            </a:r>
          </a:p>
        </p:txBody>
      </p:sp>
      <p:sp>
        <p:nvSpPr>
          <p:cNvPr id="20" name="TextBox 19">
            <a:extLst>
              <a:ext uri="{FF2B5EF4-FFF2-40B4-BE49-F238E27FC236}">
                <a16:creationId xmlns:a16="http://schemas.microsoft.com/office/drawing/2014/main" id="{A26F1B15-3B58-9F3E-57DC-F6C8D351A118}"/>
              </a:ext>
            </a:extLst>
          </p:cNvPr>
          <p:cNvSpPr txBox="1"/>
          <p:nvPr/>
        </p:nvSpPr>
        <p:spPr>
          <a:xfrm>
            <a:off x="6529707" y="4500321"/>
            <a:ext cx="4901774" cy="939616"/>
          </a:xfrm>
          <a:prstGeom prst="rect">
            <a:avLst/>
          </a:prstGeom>
          <a:noFill/>
        </p:spPr>
        <p:txBody>
          <a:bodyPr wrap="square">
            <a:spAutoFit/>
          </a:bodyPr>
          <a:lstStyle/>
          <a:p>
            <a:pPr lvl="0">
              <a:lnSpc>
                <a:spcPts val="2000"/>
              </a:lnSpc>
              <a:spcAft>
                <a:spcPts val="300"/>
              </a:spcAft>
              <a:defRPr/>
            </a:pPr>
            <a:r>
              <a:rPr lang="en-US" b="1" dirty="0">
                <a:solidFill>
                  <a:srgbClr val="2574BB"/>
                </a:solidFill>
                <a:latin typeface="DM Sans" pitchFamily="2" charset="77"/>
              </a:rPr>
              <a:t>GET REWARDED</a:t>
            </a:r>
            <a:endParaRPr lang="en-US" dirty="0">
              <a:solidFill>
                <a:srgbClr val="2574BB"/>
              </a:solidFill>
              <a:latin typeface="DM Sans" pitchFamily="2" charset="0"/>
            </a:endParaRPr>
          </a:p>
          <a:p>
            <a:pPr lvl="0">
              <a:lnSpc>
                <a:spcPts val="2200"/>
              </a:lnSpc>
              <a:spcAft>
                <a:spcPts val="300"/>
              </a:spcAft>
              <a:defRPr/>
            </a:pPr>
            <a:r>
              <a:rPr lang="en-US" sz="1600" dirty="0">
                <a:solidFill>
                  <a:srgbClr val="0D4877"/>
                </a:solidFill>
                <a:latin typeface="DM Sans" pitchFamily="2" charset="0"/>
              </a:rPr>
              <a:t>As you earn points, you get rewarded. </a:t>
            </a:r>
            <a:br>
              <a:rPr lang="en-US" sz="1600" dirty="0">
                <a:solidFill>
                  <a:srgbClr val="0D4877"/>
                </a:solidFill>
                <a:latin typeface="DM Sans" pitchFamily="2" charset="0"/>
              </a:rPr>
            </a:br>
            <a:r>
              <a:rPr lang="en-US" sz="1600" dirty="0">
                <a:solidFill>
                  <a:srgbClr val="0D4877"/>
                </a:solidFill>
                <a:latin typeface="DM Sans" pitchFamily="2" charset="0"/>
              </a:rPr>
              <a:t>The best part? You can use them right away!</a:t>
            </a:r>
          </a:p>
        </p:txBody>
      </p:sp>
      <p:sp>
        <p:nvSpPr>
          <p:cNvPr id="21" name="Title 4">
            <a:extLst>
              <a:ext uri="{FF2B5EF4-FFF2-40B4-BE49-F238E27FC236}">
                <a16:creationId xmlns:a16="http://schemas.microsoft.com/office/drawing/2014/main" id="{94DE8FFE-A0B0-ACDF-B8BF-166324D0BCD6}"/>
              </a:ext>
            </a:extLst>
          </p:cNvPr>
          <p:cNvSpPr txBox="1">
            <a:spLocks/>
          </p:cNvSpPr>
          <p:nvPr/>
        </p:nvSpPr>
        <p:spPr>
          <a:xfrm>
            <a:off x="5312267" y="1309651"/>
            <a:ext cx="968891" cy="678490"/>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6600" b="0" dirty="0">
                <a:solidFill>
                  <a:srgbClr val="0D4877"/>
                </a:solidFill>
                <a:latin typeface="Bebas Neue" panose="020B0606020202050201" pitchFamily="34" charset="0"/>
              </a:rPr>
              <a:t>1.</a:t>
            </a:r>
          </a:p>
        </p:txBody>
      </p:sp>
      <p:sp>
        <p:nvSpPr>
          <p:cNvPr id="22" name="Title 4">
            <a:extLst>
              <a:ext uri="{FF2B5EF4-FFF2-40B4-BE49-F238E27FC236}">
                <a16:creationId xmlns:a16="http://schemas.microsoft.com/office/drawing/2014/main" id="{F4D06DC3-AD32-C9B9-ECAE-8B300CF09823}"/>
              </a:ext>
            </a:extLst>
          </p:cNvPr>
          <p:cNvSpPr txBox="1">
            <a:spLocks/>
          </p:cNvSpPr>
          <p:nvPr/>
        </p:nvSpPr>
        <p:spPr>
          <a:xfrm>
            <a:off x="5312267" y="3216466"/>
            <a:ext cx="968891" cy="678490"/>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6600" b="0" dirty="0">
                <a:solidFill>
                  <a:srgbClr val="0D4877"/>
                </a:solidFill>
                <a:latin typeface="Bebas Neue" panose="020B0606020202050201" pitchFamily="34" charset="0"/>
              </a:rPr>
              <a:t>2.</a:t>
            </a:r>
          </a:p>
        </p:txBody>
      </p:sp>
      <p:sp>
        <p:nvSpPr>
          <p:cNvPr id="23" name="Title 4">
            <a:extLst>
              <a:ext uri="{FF2B5EF4-FFF2-40B4-BE49-F238E27FC236}">
                <a16:creationId xmlns:a16="http://schemas.microsoft.com/office/drawing/2014/main" id="{0BD0F3BD-2D5D-2E0D-B19A-33251C111E68}"/>
              </a:ext>
            </a:extLst>
          </p:cNvPr>
          <p:cNvSpPr txBox="1">
            <a:spLocks/>
          </p:cNvSpPr>
          <p:nvPr/>
        </p:nvSpPr>
        <p:spPr>
          <a:xfrm>
            <a:off x="5312267" y="4609820"/>
            <a:ext cx="968891" cy="678490"/>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6600" b="0" dirty="0">
                <a:solidFill>
                  <a:srgbClr val="0D4877"/>
                </a:solidFill>
                <a:latin typeface="Bebas Neue" panose="020B0606020202050201" pitchFamily="34" charset="0"/>
              </a:rPr>
              <a:t>3.</a:t>
            </a:r>
          </a:p>
        </p:txBody>
      </p:sp>
      <p:cxnSp>
        <p:nvCxnSpPr>
          <p:cNvPr id="24" name="Straight Connector 23">
            <a:extLst>
              <a:ext uri="{FF2B5EF4-FFF2-40B4-BE49-F238E27FC236}">
                <a16:creationId xmlns:a16="http://schemas.microsoft.com/office/drawing/2014/main" id="{82F9087B-0AE7-7FB0-3AD7-A8107E138DFB}"/>
              </a:ext>
            </a:extLst>
          </p:cNvPr>
          <p:cNvCxnSpPr>
            <a:cxnSpLocks/>
          </p:cNvCxnSpPr>
          <p:nvPr/>
        </p:nvCxnSpPr>
        <p:spPr>
          <a:xfrm flipH="1">
            <a:off x="5689600" y="4272058"/>
            <a:ext cx="55720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itle 4">
            <a:extLst>
              <a:ext uri="{FF2B5EF4-FFF2-40B4-BE49-F238E27FC236}">
                <a16:creationId xmlns:a16="http://schemas.microsoft.com/office/drawing/2014/main" id="{B49A205D-5B43-0FFC-52D9-7BF4A0A6FC0B}"/>
              </a:ext>
            </a:extLst>
          </p:cNvPr>
          <p:cNvSpPr txBox="1">
            <a:spLocks/>
          </p:cNvSpPr>
          <p:nvPr/>
        </p:nvSpPr>
        <p:spPr>
          <a:xfrm>
            <a:off x="628074" y="1581837"/>
            <a:ext cx="3445966" cy="2386938"/>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7200" b="0" dirty="0">
                <a:solidFill>
                  <a:srgbClr val="FD5D3B"/>
                </a:solidFill>
                <a:latin typeface="Bebas Neue" panose="020B0606020202050201" pitchFamily="34" charset="0"/>
              </a:rPr>
              <a:t>HERE’S HOW IT WORKS</a:t>
            </a:r>
          </a:p>
        </p:txBody>
      </p:sp>
      <p:cxnSp>
        <p:nvCxnSpPr>
          <p:cNvPr id="6" name="Straight Connector 5">
            <a:extLst>
              <a:ext uri="{FF2B5EF4-FFF2-40B4-BE49-F238E27FC236}">
                <a16:creationId xmlns:a16="http://schemas.microsoft.com/office/drawing/2014/main" id="{8FC33825-0D1B-A55A-C237-C2384782912E}"/>
              </a:ext>
            </a:extLst>
          </p:cNvPr>
          <p:cNvCxnSpPr>
            <a:cxnSpLocks/>
          </p:cNvCxnSpPr>
          <p:nvPr/>
        </p:nvCxnSpPr>
        <p:spPr>
          <a:xfrm>
            <a:off x="0" y="6767284"/>
            <a:ext cx="6096000" cy="0"/>
          </a:xfrm>
          <a:prstGeom prst="line">
            <a:avLst/>
          </a:prstGeom>
          <a:ln w="177800">
            <a:solidFill>
              <a:srgbClr val="2574B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BFF662-FB7F-BBB4-7477-DD4C158B1533}"/>
              </a:ext>
            </a:extLst>
          </p:cNvPr>
          <p:cNvSpPr txBox="1"/>
          <p:nvPr/>
        </p:nvSpPr>
        <p:spPr>
          <a:xfrm>
            <a:off x="11353800" y="6339245"/>
            <a:ext cx="46358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7C477BF-AEC9-996D-AD01-520B9A682315}"/>
              </a:ext>
            </a:extLst>
          </p:cNvPr>
          <p:cNvPicPr>
            <a:picLocks noChangeAspect="1"/>
          </p:cNvPicPr>
          <p:nvPr/>
        </p:nvPicPr>
        <p:blipFill rotWithShape="1">
          <a:blip r:embed="rId3"/>
          <a:srcRect b="11270"/>
          <a:stretch/>
        </p:blipFill>
        <p:spPr>
          <a:xfrm>
            <a:off x="1304144" y="3533950"/>
            <a:ext cx="3258287" cy="2520419"/>
          </a:xfrm>
          <a:prstGeom prst="rect">
            <a:avLst/>
          </a:prstGeom>
        </p:spPr>
      </p:pic>
    </p:spTree>
    <p:extLst>
      <p:ext uri="{BB962C8B-B14F-4D97-AF65-F5344CB8AC3E}">
        <p14:creationId xmlns:p14="http://schemas.microsoft.com/office/powerpoint/2010/main" val="143854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3395FDB-0079-375E-A4FC-AAEA4B6B469E}"/>
              </a:ext>
            </a:extLst>
          </p:cNvPr>
          <p:cNvSpPr txBox="1"/>
          <p:nvPr/>
        </p:nvSpPr>
        <p:spPr>
          <a:xfrm>
            <a:off x="1611745" y="1566917"/>
            <a:ext cx="8968508" cy="430887"/>
          </a:xfrm>
          <a:prstGeom prst="rect">
            <a:avLst/>
          </a:prstGeom>
          <a:noFill/>
        </p:spPr>
        <p:txBody>
          <a:bodyPr wrap="square">
            <a:spAutoFit/>
          </a:bodyPr>
          <a:lstStyle/>
          <a:p>
            <a:pPr marL="0" marR="0" algn="ctr">
              <a:spcBef>
                <a:spcPts val="0"/>
              </a:spcBef>
              <a:spcAft>
                <a:spcPts val="0"/>
              </a:spcAft>
            </a:pPr>
            <a:r>
              <a:rPr lang="en-US" sz="2200" b="1" dirty="0">
                <a:solidFill>
                  <a:srgbClr val="0D4877"/>
                </a:solidFill>
                <a:effectLst/>
                <a:latin typeface="DM Sans" pitchFamily="2" charset="77"/>
                <a:ea typeface="Calibri" panose="020F0502020204030204" pitchFamily="34" charset="0"/>
                <a:cs typeface="Times New Roman" panose="02020603050405020304" pitchFamily="18" charset="0"/>
              </a:rPr>
              <a:t>You choose what you want to work on, and get rewarded for it.</a:t>
            </a:r>
          </a:p>
        </p:txBody>
      </p:sp>
      <p:sp>
        <p:nvSpPr>
          <p:cNvPr id="27" name="Title 4">
            <a:extLst>
              <a:ext uri="{FF2B5EF4-FFF2-40B4-BE49-F238E27FC236}">
                <a16:creationId xmlns:a16="http://schemas.microsoft.com/office/drawing/2014/main" id="{583F76D2-117B-DEDC-B93D-442226534747}"/>
              </a:ext>
            </a:extLst>
          </p:cNvPr>
          <p:cNvSpPr txBox="1">
            <a:spLocks/>
          </p:cNvSpPr>
          <p:nvPr/>
        </p:nvSpPr>
        <p:spPr>
          <a:xfrm>
            <a:off x="1209964" y="627939"/>
            <a:ext cx="9772071" cy="2520759"/>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ctr">
              <a:lnSpc>
                <a:spcPct val="80000"/>
              </a:lnSpc>
              <a:spcBef>
                <a:spcPts val="0"/>
              </a:spcBef>
              <a:defRPr/>
            </a:pPr>
            <a:r>
              <a:rPr lang="en-US" sz="7200" b="0" dirty="0">
                <a:solidFill>
                  <a:srgbClr val="FD5D3B"/>
                </a:solidFill>
                <a:latin typeface="Bebas Neue" panose="020B0606020202050201" pitchFamily="34" charset="0"/>
              </a:rPr>
              <a:t>EARN UP TO $400 YOUR WAY</a:t>
            </a:r>
          </a:p>
        </p:txBody>
      </p:sp>
      <p:cxnSp>
        <p:nvCxnSpPr>
          <p:cNvPr id="38" name="Straight Connector 37">
            <a:extLst>
              <a:ext uri="{FF2B5EF4-FFF2-40B4-BE49-F238E27FC236}">
                <a16:creationId xmlns:a16="http://schemas.microsoft.com/office/drawing/2014/main" id="{73B14689-CEFA-2393-FADB-C73FD055A678}"/>
              </a:ext>
            </a:extLst>
          </p:cNvPr>
          <p:cNvCxnSpPr>
            <a:cxnSpLocks/>
          </p:cNvCxnSpPr>
          <p:nvPr/>
        </p:nvCxnSpPr>
        <p:spPr>
          <a:xfrm>
            <a:off x="6082553" y="3062167"/>
            <a:ext cx="0" cy="1723504"/>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90C7C2A-97DA-E88E-B10E-004A8D3DCCE1}"/>
              </a:ext>
            </a:extLst>
          </p:cNvPr>
          <p:cNvSpPr txBox="1"/>
          <p:nvPr/>
        </p:nvSpPr>
        <p:spPr>
          <a:xfrm>
            <a:off x="687304" y="3179206"/>
            <a:ext cx="5168151" cy="1606465"/>
          </a:xfrm>
          <a:prstGeom prst="rect">
            <a:avLst/>
          </a:prstGeom>
          <a:noFill/>
        </p:spPr>
        <p:txBody>
          <a:bodyPr wrap="square" rtlCol="0">
            <a:spAutoFit/>
          </a:bodyPr>
          <a:lstStyle/>
          <a:p>
            <a:pPr algn="ctr">
              <a:lnSpc>
                <a:spcPts val="2460"/>
              </a:lnSpc>
              <a:spcAft>
                <a:spcPts val="600"/>
              </a:spcAft>
            </a:pPr>
            <a:r>
              <a:rPr lang="en-US" sz="3600" dirty="0">
                <a:solidFill>
                  <a:srgbClr val="FD5D3B"/>
                </a:solidFill>
                <a:latin typeface="Bebas Neue" panose="020B0606020202050201" pitchFamily="34" charset="77"/>
              </a:rPr>
              <a:t>Get in the habit</a:t>
            </a:r>
          </a:p>
          <a:p>
            <a:pPr algn="ctr">
              <a:lnSpc>
                <a:spcPts val="2200"/>
              </a:lnSpc>
              <a:spcAft>
                <a:spcPts val="300"/>
              </a:spcAft>
            </a:pPr>
            <a:r>
              <a:rPr lang="en-US" sz="1600" dirty="0">
                <a:solidFill>
                  <a:srgbClr val="0D4877"/>
                </a:solidFill>
                <a:latin typeface="DM Sans" pitchFamily="2" charset="77"/>
              </a:rPr>
              <a:t>Log your steps, track up to three healthy habits </a:t>
            </a:r>
            <a:br>
              <a:rPr lang="en-US" sz="1600" dirty="0">
                <a:solidFill>
                  <a:srgbClr val="0D4877"/>
                </a:solidFill>
                <a:latin typeface="DM Sans" pitchFamily="2" charset="77"/>
              </a:rPr>
            </a:br>
            <a:r>
              <a:rPr lang="en-US" sz="1600" dirty="0">
                <a:solidFill>
                  <a:srgbClr val="0D4877"/>
                </a:solidFill>
                <a:latin typeface="DM Sans" pitchFamily="2" charset="77"/>
              </a:rPr>
              <a:t>of your choice, complete your cards, and more to earn points daily. Do these every day and watch rewards for your health and your wallet pile up.</a:t>
            </a:r>
          </a:p>
        </p:txBody>
      </p:sp>
      <p:sp>
        <p:nvSpPr>
          <p:cNvPr id="31" name="TextBox 30">
            <a:extLst>
              <a:ext uri="{FF2B5EF4-FFF2-40B4-BE49-F238E27FC236}">
                <a16:creationId xmlns:a16="http://schemas.microsoft.com/office/drawing/2014/main" id="{DF2B573A-79CE-E561-EE8D-1B97B46A6F4A}"/>
              </a:ext>
            </a:extLst>
          </p:cNvPr>
          <p:cNvSpPr txBox="1"/>
          <p:nvPr/>
        </p:nvSpPr>
        <p:spPr>
          <a:xfrm>
            <a:off x="6294495" y="3179206"/>
            <a:ext cx="5168152" cy="1606465"/>
          </a:xfrm>
          <a:prstGeom prst="rect">
            <a:avLst/>
          </a:prstGeom>
          <a:noFill/>
        </p:spPr>
        <p:txBody>
          <a:bodyPr wrap="square" rtlCol="0">
            <a:spAutoFit/>
          </a:bodyPr>
          <a:lstStyle/>
          <a:p>
            <a:pPr algn="ctr">
              <a:lnSpc>
                <a:spcPts val="2460"/>
              </a:lnSpc>
              <a:spcAft>
                <a:spcPts val="600"/>
              </a:spcAft>
            </a:pPr>
            <a:r>
              <a:rPr lang="en-US" sz="3600" dirty="0">
                <a:solidFill>
                  <a:srgbClr val="FD5D3B"/>
                </a:solidFill>
                <a:latin typeface="Bebas Neue" panose="020B0606020202050201" pitchFamily="34" charset="77"/>
              </a:rPr>
              <a:t>Meet your Milestones</a:t>
            </a:r>
          </a:p>
          <a:p>
            <a:pPr algn="ctr">
              <a:lnSpc>
                <a:spcPts val="2200"/>
              </a:lnSpc>
              <a:spcAft>
                <a:spcPts val="300"/>
              </a:spcAft>
            </a:pPr>
            <a:r>
              <a:rPr lang="en-US" sz="1600" dirty="0">
                <a:solidFill>
                  <a:srgbClr val="0D4877"/>
                </a:solidFill>
                <a:latin typeface="DM Sans" pitchFamily="2" charset="77"/>
              </a:rPr>
              <a:t>Earn points when you achieve monthly and </a:t>
            </a:r>
            <a:br>
              <a:rPr lang="en-US" sz="1600" dirty="0">
                <a:solidFill>
                  <a:srgbClr val="0D4877"/>
                </a:solidFill>
                <a:latin typeface="DM Sans" pitchFamily="2" charset="77"/>
              </a:rPr>
            </a:br>
            <a:r>
              <a:rPr lang="en-US" sz="1600" dirty="0">
                <a:solidFill>
                  <a:srgbClr val="0D4877"/>
                </a:solidFill>
                <a:latin typeface="DM Sans" pitchFamily="2" charset="77"/>
              </a:rPr>
              <a:t>annual milestones like reaching 10,000 steps on </a:t>
            </a:r>
            <a:br>
              <a:rPr lang="en-US" sz="1600" dirty="0">
                <a:solidFill>
                  <a:srgbClr val="0D4877"/>
                </a:solidFill>
                <a:latin typeface="DM Sans" pitchFamily="2" charset="77"/>
              </a:rPr>
            </a:br>
            <a:r>
              <a:rPr lang="en-US" sz="1600" dirty="0">
                <a:solidFill>
                  <a:srgbClr val="0D4877"/>
                </a:solidFill>
                <a:latin typeface="DM Sans" pitchFamily="2" charset="77"/>
              </a:rPr>
              <a:t>20 different days within the same month or logging your sleep 20 times in a month.</a:t>
            </a:r>
          </a:p>
        </p:txBody>
      </p:sp>
      <p:pic>
        <p:nvPicPr>
          <p:cNvPr id="43" name="Picture 42">
            <a:extLst>
              <a:ext uri="{FF2B5EF4-FFF2-40B4-BE49-F238E27FC236}">
                <a16:creationId xmlns:a16="http://schemas.microsoft.com/office/drawing/2014/main" id="{E9A2C98E-E7B1-B7ED-8B28-20F8B2024B6E}"/>
              </a:ext>
            </a:extLst>
          </p:cNvPr>
          <p:cNvPicPr>
            <a:picLocks noChangeAspect="1"/>
          </p:cNvPicPr>
          <p:nvPr/>
        </p:nvPicPr>
        <p:blipFill>
          <a:blip r:embed="rId3"/>
          <a:stretch>
            <a:fillRect/>
          </a:stretch>
        </p:blipFill>
        <p:spPr>
          <a:xfrm>
            <a:off x="8632039" y="2325839"/>
            <a:ext cx="493064" cy="568919"/>
          </a:xfrm>
          <a:prstGeom prst="rect">
            <a:avLst/>
          </a:prstGeom>
        </p:spPr>
      </p:pic>
      <p:pic>
        <p:nvPicPr>
          <p:cNvPr id="44" name="Picture 43">
            <a:extLst>
              <a:ext uri="{FF2B5EF4-FFF2-40B4-BE49-F238E27FC236}">
                <a16:creationId xmlns:a16="http://schemas.microsoft.com/office/drawing/2014/main" id="{820FBD9E-6A2A-B902-14E2-4399E3B1FA2F}"/>
              </a:ext>
            </a:extLst>
          </p:cNvPr>
          <p:cNvPicPr>
            <a:picLocks noChangeAspect="1"/>
          </p:cNvPicPr>
          <p:nvPr/>
        </p:nvPicPr>
        <p:blipFill>
          <a:blip r:embed="rId4"/>
          <a:stretch>
            <a:fillRect/>
          </a:stretch>
        </p:blipFill>
        <p:spPr>
          <a:xfrm>
            <a:off x="2986920" y="2325840"/>
            <a:ext cx="568918" cy="568918"/>
          </a:xfrm>
          <a:prstGeom prst="rect">
            <a:avLst/>
          </a:prstGeom>
        </p:spPr>
      </p:pic>
      <p:sp>
        <p:nvSpPr>
          <p:cNvPr id="7" name="TextBox 6">
            <a:extLst>
              <a:ext uri="{FF2B5EF4-FFF2-40B4-BE49-F238E27FC236}">
                <a16:creationId xmlns:a16="http://schemas.microsoft.com/office/drawing/2014/main" id="{B8ED2C11-3D1C-78E6-18AC-0873400B27C5}"/>
              </a:ext>
            </a:extLst>
          </p:cNvPr>
          <p:cNvSpPr txBox="1"/>
          <p:nvPr/>
        </p:nvSpPr>
        <p:spPr>
          <a:xfrm>
            <a:off x="11353800" y="6358732"/>
            <a:ext cx="46358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6F4C253-E978-FBD7-F998-49B78E9092B3}"/>
              </a:ext>
            </a:extLst>
          </p:cNvPr>
          <p:cNvSpPr/>
          <p:nvPr/>
        </p:nvSpPr>
        <p:spPr>
          <a:xfrm>
            <a:off x="1891441" y="5238218"/>
            <a:ext cx="8367069" cy="1171133"/>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991794AE-C23B-095E-F75A-AEEE3C392C03}"/>
              </a:ext>
            </a:extLst>
          </p:cNvPr>
          <p:cNvSpPr txBox="1"/>
          <p:nvPr/>
        </p:nvSpPr>
        <p:spPr>
          <a:xfrm>
            <a:off x="687305" y="5394245"/>
            <a:ext cx="10775342" cy="856260"/>
          </a:xfrm>
          <a:prstGeom prst="rect">
            <a:avLst/>
          </a:prstGeom>
          <a:noFill/>
        </p:spPr>
        <p:txBody>
          <a:bodyPr wrap="square">
            <a:spAutoFit/>
          </a:bodyPr>
          <a:lstStyle/>
          <a:p>
            <a:pPr algn="ctr">
              <a:lnSpc>
                <a:spcPts val="2000"/>
              </a:lnSpc>
            </a:pPr>
            <a:r>
              <a:rPr lang="en-US" sz="1600" b="1" dirty="0">
                <a:solidFill>
                  <a:srgbClr val="01C3FE"/>
                </a:solidFill>
                <a:latin typeface="DM Sans" pitchFamily="2" charset="77"/>
                <a:ea typeface="Calibri" panose="020F0502020204030204" pitchFamily="34" charset="0"/>
                <a:cs typeface="Times New Roman" panose="02020603050405020304" pitchFamily="18" charset="0"/>
              </a:rPr>
              <a:t>EXCLUSIVE REWARDS FOR BLUE CROSS SUBSCRIBERS</a:t>
            </a:r>
            <a:br>
              <a:rPr lang="en-US" sz="1600" b="1" dirty="0">
                <a:solidFill>
                  <a:srgbClr val="01C3FE"/>
                </a:solidFill>
                <a:latin typeface="DM Sans" pitchFamily="2" charset="77"/>
                <a:ea typeface="Calibri" panose="020F0502020204030204" pitchFamily="34" charset="0"/>
                <a:cs typeface="Times New Roman" panose="02020603050405020304" pitchFamily="18" charset="0"/>
              </a:rPr>
            </a:br>
            <a:r>
              <a:rPr lang="en-US" sz="1600" dirty="0">
                <a:solidFill>
                  <a:schemeClr val="bg1"/>
                </a:solidFill>
                <a:latin typeface="DM Sans" pitchFamily="2" charset="77"/>
                <a:ea typeface="Calibri" panose="020F0502020204030204" pitchFamily="34" charset="0"/>
                <a:cs typeface="Times New Roman" panose="02020603050405020304" pitchFamily="18" charset="0"/>
              </a:rPr>
              <a:t>As a subscriber, you also earn points for your routine health checkup, </a:t>
            </a:r>
          </a:p>
          <a:p>
            <a:pPr algn="ctr">
              <a:lnSpc>
                <a:spcPts val="2000"/>
              </a:lnSpc>
            </a:pPr>
            <a:r>
              <a:rPr lang="en-US" sz="1600" dirty="0">
                <a:solidFill>
                  <a:schemeClr val="bg1"/>
                </a:solidFill>
                <a:latin typeface="DM Sans" pitchFamily="2" charset="77"/>
                <a:ea typeface="Calibri" panose="020F0502020204030204" pitchFamily="34" charset="0"/>
                <a:cs typeface="Times New Roman" panose="02020603050405020304" pitchFamily="18" charset="0"/>
              </a:rPr>
              <a:t>preventive cancer screenings, and flu shot.</a:t>
            </a:r>
            <a:endParaRPr lang="en-US" sz="1600" dirty="0">
              <a:solidFill>
                <a:schemeClr val="bg1"/>
              </a:solidFill>
              <a:effectLst/>
              <a:latin typeface="DM Sans"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56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5FAC04A-CB80-96C9-43F7-27CA8008E797}"/>
              </a:ext>
            </a:extLst>
          </p:cNvPr>
          <p:cNvSpPr/>
          <p:nvPr/>
        </p:nvSpPr>
        <p:spPr>
          <a:xfrm>
            <a:off x="0" y="3396978"/>
            <a:ext cx="12192000" cy="3461022"/>
          </a:xfrm>
          <a:prstGeom prst="rect">
            <a:avLst/>
          </a:prstGeom>
          <a:solidFill>
            <a:srgbClr val="DD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20000"/>
                  <a:lumOff val="80000"/>
                </a:schemeClr>
              </a:solidFill>
            </a:endParaRPr>
          </a:p>
        </p:txBody>
      </p:sp>
      <p:sp>
        <p:nvSpPr>
          <p:cNvPr id="5" name="TextBox 4">
            <a:extLst>
              <a:ext uri="{FF2B5EF4-FFF2-40B4-BE49-F238E27FC236}">
                <a16:creationId xmlns:a16="http://schemas.microsoft.com/office/drawing/2014/main" id="{93823910-848B-9598-5F15-2A66A1548B24}"/>
              </a:ext>
            </a:extLst>
          </p:cNvPr>
          <p:cNvSpPr txBox="1"/>
          <p:nvPr/>
        </p:nvSpPr>
        <p:spPr>
          <a:xfrm>
            <a:off x="11353800" y="6339245"/>
            <a:ext cx="46358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endParaRPr>
          </a:p>
        </p:txBody>
      </p:sp>
      <p:sp>
        <p:nvSpPr>
          <p:cNvPr id="6" name="Title 4">
            <a:extLst>
              <a:ext uri="{FF2B5EF4-FFF2-40B4-BE49-F238E27FC236}">
                <a16:creationId xmlns:a16="http://schemas.microsoft.com/office/drawing/2014/main" id="{16BDC4EC-91CB-F2C6-25CE-02C9EFF3C229}"/>
              </a:ext>
            </a:extLst>
          </p:cNvPr>
          <p:cNvSpPr txBox="1">
            <a:spLocks/>
          </p:cNvSpPr>
          <p:nvPr/>
        </p:nvSpPr>
        <p:spPr>
          <a:xfrm>
            <a:off x="1209964" y="627939"/>
            <a:ext cx="9772071" cy="2520759"/>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ctr">
              <a:lnSpc>
                <a:spcPct val="80000"/>
              </a:lnSpc>
              <a:spcBef>
                <a:spcPts val="0"/>
              </a:spcBef>
              <a:defRPr/>
            </a:pPr>
            <a:r>
              <a:rPr lang="en-US" sz="7200" b="0" dirty="0">
                <a:solidFill>
                  <a:srgbClr val="FD5D3B"/>
                </a:solidFill>
                <a:latin typeface="Bebas Neue" panose="020B0606020202050201" pitchFamily="34" charset="0"/>
              </a:rPr>
              <a:t>Level up</a:t>
            </a:r>
          </a:p>
        </p:txBody>
      </p:sp>
      <p:cxnSp>
        <p:nvCxnSpPr>
          <p:cNvPr id="7" name="Straight Connector 6">
            <a:extLst>
              <a:ext uri="{FF2B5EF4-FFF2-40B4-BE49-F238E27FC236}">
                <a16:creationId xmlns:a16="http://schemas.microsoft.com/office/drawing/2014/main" id="{1C8EC94E-C7C9-7A92-897F-9D6CE6FA041A}"/>
              </a:ext>
            </a:extLst>
          </p:cNvPr>
          <p:cNvCxnSpPr>
            <a:cxnSpLocks/>
          </p:cNvCxnSpPr>
          <p:nvPr/>
        </p:nvCxnSpPr>
        <p:spPr>
          <a:xfrm>
            <a:off x="6096000" y="6767284"/>
            <a:ext cx="6096000" cy="0"/>
          </a:xfrm>
          <a:prstGeom prst="line">
            <a:avLst/>
          </a:prstGeom>
          <a:ln w="177800">
            <a:solidFill>
              <a:srgbClr val="FD5D3B"/>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277A629-5F34-17C1-4A2C-433BF4CFA3FD}"/>
              </a:ext>
            </a:extLst>
          </p:cNvPr>
          <p:cNvGrpSpPr/>
          <p:nvPr/>
        </p:nvGrpSpPr>
        <p:grpSpPr>
          <a:xfrm>
            <a:off x="1700655" y="1722024"/>
            <a:ext cx="8790687" cy="3974557"/>
            <a:chOff x="1700655" y="1671751"/>
            <a:chExt cx="8790687" cy="3974557"/>
          </a:xfrm>
        </p:grpSpPr>
        <p:grpSp>
          <p:nvGrpSpPr>
            <p:cNvPr id="39" name="Group 38">
              <a:extLst>
                <a:ext uri="{FF2B5EF4-FFF2-40B4-BE49-F238E27FC236}">
                  <a16:creationId xmlns:a16="http://schemas.microsoft.com/office/drawing/2014/main" id="{17F8A166-27BD-750E-80D9-BC1E04CBE254}"/>
                </a:ext>
              </a:extLst>
            </p:cNvPr>
            <p:cNvGrpSpPr/>
            <p:nvPr/>
          </p:nvGrpSpPr>
          <p:grpSpPr>
            <a:xfrm>
              <a:off x="1700655" y="1671751"/>
              <a:ext cx="8790687" cy="3974557"/>
              <a:chOff x="2922533" y="2453308"/>
              <a:chExt cx="8790687" cy="3974557"/>
            </a:xfrm>
          </p:grpSpPr>
          <p:grpSp>
            <p:nvGrpSpPr>
              <p:cNvPr id="40" name="Group 39">
                <a:extLst>
                  <a:ext uri="{FF2B5EF4-FFF2-40B4-BE49-F238E27FC236}">
                    <a16:creationId xmlns:a16="http://schemas.microsoft.com/office/drawing/2014/main" id="{355F576F-F6E7-E72D-8A86-55E9FCC4243E}"/>
                  </a:ext>
                </a:extLst>
              </p:cNvPr>
              <p:cNvGrpSpPr/>
              <p:nvPr/>
            </p:nvGrpSpPr>
            <p:grpSpPr>
              <a:xfrm>
                <a:off x="2922533" y="3294868"/>
                <a:ext cx="2045154" cy="3132996"/>
                <a:chOff x="2922533" y="3294868"/>
                <a:chExt cx="2045154" cy="3132996"/>
              </a:xfrm>
            </p:grpSpPr>
            <p:sp>
              <p:nvSpPr>
                <p:cNvPr id="62" name="Rounded Rectangle 61">
                  <a:extLst>
                    <a:ext uri="{FF2B5EF4-FFF2-40B4-BE49-F238E27FC236}">
                      <a16:creationId xmlns:a16="http://schemas.microsoft.com/office/drawing/2014/main" id="{46DD950F-E588-F35A-B4D1-E774AE84FBA7}"/>
                    </a:ext>
                  </a:extLst>
                </p:cNvPr>
                <p:cNvSpPr/>
                <p:nvPr/>
              </p:nvSpPr>
              <p:spPr>
                <a:xfrm>
                  <a:off x="3085358" y="3452250"/>
                  <a:ext cx="1882329" cy="2975614"/>
                </a:xfrm>
                <a:prstGeom prst="roundRect">
                  <a:avLst>
                    <a:gd name="adj" fmla="val 3710"/>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nSpc>
                      <a:spcPts val="2580"/>
                    </a:lnSpc>
                    <a:spcBef>
                      <a:spcPts val="600"/>
                    </a:spcBef>
                  </a:pPr>
                  <a:endParaRPr lang="en-US" sz="1400" dirty="0">
                    <a:solidFill>
                      <a:srgbClr val="0D4877"/>
                    </a:solidFill>
                    <a:highlight>
                      <a:srgbClr val="0D4877"/>
                    </a:highlight>
                    <a:latin typeface="Source Sans Pro" charset="0"/>
                  </a:endParaRPr>
                </a:p>
              </p:txBody>
            </p:sp>
            <p:sp>
              <p:nvSpPr>
                <p:cNvPr id="63" name="Freeform 5">
                  <a:extLst>
                    <a:ext uri="{FF2B5EF4-FFF2-40B4-BE49-F238E27FC236}">
                      <a16:creationId xmlns:a16="http://schemas.microsoft.com/office/drawing/2014/main" id="{34611974-2C75-738D-18C0-8967F19757A6}"/>
                    </a:ext>
                  </a:extLst>
                </p:cNvPr>
                <p:cNvSpPr>
                  <a:spLocks/>
                </p:cNvSpPr>
                <p:nvPr/>
              </p:nvSpPr>
              <p:spPr bwMode="auto">
                <a:xfrm>
                  <a:off x="2929938" y="4484640"/>
                  <a:ext cx="155510" cy="725712"/>
                </a:xfrm>
                <a:custGeom>
                  <a:avLst/>
                  <a:gdLst>
                    <a:gd name="T0" fmla="*/ 53 w 53"/>
                    <a:gd name="T1" fmla="*/ 0 h 248"/>
                    <a:gd name="T2" fmla="*/ 1 w 53"/>
                    <a:gd name="T3" fmla="*/ 0 h 248"/>
                    <a:gd name="T4" fmla="*/ 1 w 53"/>
                    <a:gd name="T5" fmla="*/ 180 h 248"/>
                    <a:gd name="T6" fmla="*/ 53 w 53"/>
                    <a:gd name="T7" fmla="*/ 248 h 248"/>
                    <a:gd name="T8" fmla="*/ 53 w 53"/>
                    <a:gd name="T9" fmla="*/ 0 h 248"/>
                  </a:gdLst>
                  <a:ahLst/>
                  <a:cxnLst>
                    <a:cxn ang="0">
                      <a:pos x="T0" y="T1"/>
                    </a:cxn>
                    <a:cxn ang="0">
                      <a:pos x="T2" y="T3"/>
                    </a:cxn>
                    <a:cxn ang="0">
                      <a:pos x="T4" y="T5"/>
                    </a:cxn>
                    <a:cxn ang="0">
                      <a:pos x="T6" y="T7"/>
                    </a:cxn>
                    <a:cxn ang="0">
                      <a:pos x="T8" y="T9"/>
                    </a:cxn>
                  </a:cxnLst>
                  <a:rect l="0" t="0" r="r" b="b"/>
                  <a:pathLst>
                    <a:path w="53" h="248">
                      <a:moveTo>
                        <a:pt x="53" y="0"/>
                      </a:moveTo>
                      <a:cubicBezTo>
                        <a:pt x="1" y="0"/>
                        <a:pt x="1" y="0"/>
                        <a:pt x="1" y="0"/>
                      </a:cubicBezTo>
                      <a:cubicBezTo>
                        <a:pt x="1" y="180"/>
                        <a:pt x="1" y="180"/>
                        <a:pt x="1" y="180"/>
                      </a:cubicBezTo>
                      <a:cubicBezTo>
                        <a:pt x="1" y="180"/>
                        <a:pt x="0" y="217"/>
                        <a:pt x="53" y="248"/>
                      </a:cubicBezTo>
                      <a:lnTo>
                        <a:pt x="53" y="0"/>
                      </a:lnTo>
                      <a:close/>
                    </a:path>
                  </a:pathLst>
                </a:custGeom>
                <a:solidFill>
                  <a:srgbClr val="0193BF"/>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64" name="Freeform 6">
                  <a:extLst>
                    <a:ext uri="{FF2B5EF4-FFF2-40B4-BE49-F238E27FC236}">
                      <a16:creationId xmlns:a16="http://schemas.microsoft.com/office/drawing/2014/main" id="{7B1F3F36-E9B1-ADC6-E97B-3D4AB3C38629}"/>
                    </a:ext>
                  </a:extLst>
                </p:cNvPr>
                <p:cNvSpPr>
                  <a:spLocks/>
                </p:cNvSpPr>
                <p:nvPr/>
              </p:nvSpPr>
              <p:spPr bwMode="auto">
                <a:xfrm>
                  <a:off x="2922533" y="3294868"/>
                  <a:ext cx="1128062" cy="1842666"/>
                </a:xfrm>
                <a:custGeom>
                  <a:avLst/>
                  <a:gdLst>
                    <a:gd name="T0" fmla="*/ 2 w 384"/>
                    <a:gd name="T1" fmla="*/ 223 h 629"/>
                    <a:gd name="T2" fmla="*/ 34 w 384"/>
                    <a:gd name="T3" fmla="*/ 167 h 629"/>
                    <a:gd name="T4" fmla="*/ 140 w 384"/>
                    <a:gd name="T5" fmla="*/ 60 h 629"/>
                    <a:gd name="T6" fmla="*/ 112 w 384"/>
                    <a:gd name="T7" fmla="*/ 32 h 629"/>
                    <a:gd name="T8" fmla="*/ 123 w 384"/>
                    <a:gd name="T9" fmla="*/ 2 h 629"/>
                    <a:gd name="T10" fmla="*/ 352 w 384"/>
                    <a:gd name="T11" fmla="*/ 1 h 629"/>
                    <a:gd name="T12" fmla="*/ 383 w 384"/>
                    <a:gd name="T13" fmla="*/ 31 h 629"/>
                    <a:gd name="T14" fmla="*/ 382 w 384"/>
                    <a:gd name="T15" fmla="*/ 260 h 629"/>
                    <a:gd name="T16" fmla="*/ 351 w 384"/>
                    <a:gd name="T17" fmla="*/ 271 h 629"/>
                    <a:gd name="T18" fmla="*/ 324 w 384"/>
                    <a:gd name="T19" fmla="*/ 245 h 629"/>
                    <a:gd name="T20" fmla="*/ 42 w 384"/>
                    <a:gd name="T21" fmla="*/ 528 h 629"/>
                    <a:gd name="T22" fmla="*/ 25 w 384"/>
                    <a:gd name="T23" fmla="*/ 629 h 629"/>
                    <a:gd name="T24" fmla="*/ 2 w 384"/>
                    <a:gd name="T25" fmla="*/ 581 h 629"/>
                    <a:gd name="T26" fmla="*/ 2 w 384"/>
                    <a:gd name="T27" fmla="*/ 22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629">
                      <a:moveTo>
                        <a:pt x="2" y="223"/>
                      </a:moveTo>
                      <a:cubicBezTo>
                        <a:pt x="2" y="204"/>
                        <a:pt x="17" y="183"/>
                        <a:pt x="34" y="167"/>
                      </a:cubicBezTo>
                      <a:cubicBezTo>
                        <a:pt x="140" y="60"/>
                        <a:pt x="140" y="60"/>
                        <a:pt x="140" y="60"/>
                      </a:cubicBezTo>
                      <a:cubicBezTo>
                        <a:pt x="112" y="32"/>
                        <a:pt x="112" y="32"/>
                        <a:pt x="112" y="32"/>
                      </a:cubicBezTo>
                      <a:cubicBezTo>
                        <a:pt x="102" y="22"/>
                        <a:pt x="107" y="3"/>
                        <a:pt x="123" y="2"/>
                      </a:cubicBezTo>
                      <a:cubicBezTo>
                        <a:pt x="352" y="1"/>
                        <a:pt x="352" y="1"/>
                        <a:pt x="352" y="1"/>
                      </a:cubicBezTo>
                      <a:cubicBezTo>
                        <a:pt x="370" y="0"/>
                        <a:pt x="384" y="13"/>
                        <a:pt x="383" y="31"/>
                      </a:cubicBezTo>
                      <a:cubicBezTo>
                        <a:pt x="382" y="260"/>
                        <a:pt x="382" y="260"/>
                        <a:pt x="382" y="260"/>
                      </a:cubicBezTo>
                      <a:cubicBezTo>
                        <a:pt x="380" y="277"/>
                        <a:pt x="362" y="282"/>
                        <a:pt x="351" y="271"/>
                      </a:cubicBezTo>
                      <a:cubicBezTo>
                        <a:pt x="324" y="245"/>
                        <a:pt x="324" y="245"/>
                        <a:pt x="324" y="245"/>
                      </a:cubicBezTo>
                      <a:cubicBezTo>
                        <a:pt x="324" y="245"/>
                        <a:pt x="72" y="497"/>
                        <a:pt x="42" y="528"/>
                      </a:cubicBezTo>
                      <a:cubicBezTo>
                        <a:pt x="8" y="561"/>
                        <a:pt x="0" y="604"/>
                        <a:pt x="25" y="629"/>
                      </a:cubicBezTo>
                      <a:cubicBezTo>
                        <a:pt x="25" y="629"/>
                        <a:pt x="6" y="619"/>
                        <a:pt x="2" y="581"/>
                      </a:cubicBezTo>
                      <a:cubicBezTo>
                        <a:pt x="0" y="564"/>
                        <a:pt x="2" y="223"/>
                        <a:pt x="2" y="223"/>
                      </a:cubicBezTo>
                      <a:close/>
                    </a:path>
                  </a:pathLst>
                </a:custGeom>
                <a:solidFill>
                  <a:srgbClr val="02C3FD"/>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65" name="Rectangle 64">
                  <a:extLst>
                    <a:ext uri="{FF2B5EF4-FFF2-40B4-BE49-F238E27FC236}">
                      <a16:creationId xmlns:a16="http://schemas.microsoft.com/office/drawing/2014/main" id="{78513A07-E3EB-9FFD-B7E9-2F80E430837D}"/>
                    </a:ext>
                  </a:extLst>
                </p:cNvPr>
                <p:cNvSpPr/>
                <p:nvPr/>
              </p:nvSpPr>
              <p:spPr>
                <a:xfrm rot="2700000">
                  <a:off x="2927462" y="3982434"/>
                  <a:ext cx="834252" cy="307777"/>
                </a:xfrm>
                <a:prstGeom prst="rect">
                  <a:avLst/>
                </a:prstGeom>
              </p:spPr>
              <p:txBody>
                <a:bodyPr wrap="square">
                  <a:spAutoFit/>
                </a:bodyPr>
                <a:lstStyle/>
                <a:p>
                  <a:r>
                    <a:rPr lang="en-US" sz="1400" b="1" dirty="0">
                      <a:solidFill>
                        <a:schemeClr val="bg1"/>
                      </a:solidFill>
                      <a:latin typeface="+mn-lt"/>
                    </a:rPr>
                    <a:t>LEVEL</a:t>
                  </a:r>
                  <a:endParaRPr lang="en-US" sz="1000" b="1" dirty="0">
                    <a:solidFill>
                      <a:schemeClr val="bg1"/>
                    </a:solidFill>
                    <a:latin typeface="+mn-lt"/>
                  </a:endParaRPr>
                </a:p>
              </p:txBody>
            </p:sp>
            <p:sp>
              <p:nvSpPr>
                <p:cNvPr id="66" name="Rectangle 65">
                  <a:extLst>
                    <a:ext uri="{FF2B5EF4-FFF2-40B4-BE49-F238E27FC236}">
                      <a16:creationId xmlns:a16="http://schemas.microsoft.com/office/drawing/2014/main" id="{A65CD21A-9175-5006-3629-31E6505FE9F7}"/>
                    </a:ext>
                  </a:extLst>
                </p:cNvPr>
                <p:cNvSpPr/>
                <p:nvPr/>
              </p:nvSpPr>
              <p:spPr>
                <a:xfrm rot="18900000">
                  <a:off x="3305804" y="3402044"/>
                  <a:ext cx="636713" cy="769441"/>
                </a:xfrm>
                <a:prstGeom prst="rect">
                  <a:avLst/>
                </a:prstGeom>
              </p:spPr>
              <p:txBody>
                <a:bodyPr wrap="none">
                  <a:spAutoFit/>
                </a:bodyPr>
                <a:lstStyle/>
                <a:p>
                  <a:r>
                    <a:rPr lang="en-US" sz="4400" b="1" dirty="0">
                      <a:solidFill>
                        <a:srgbClr val="FFFFFF"/>
                      </a:solidFill>
                      <a:latin typeface="Bebas Neue Bold" panose="020B0606020202050201" pitchFamily="34" charset="77"/>
                    </a:rPr>
                    <a:t>01</a:t>
                  </a:r>
                  <a:endParaRPr lang="en-US" sz="2800" b="1" dirty="0">
                    <a:solidFill>
                      <a:srgbClr val="FFFFFF"/>
                    </a:solidFill>
                    <a:latin typeface="Bebas Neue Bold" panose="020B0606020202050201" pitchFamily="34" charset="77"/>
                  </a:endParaRPr>
                </a:p>
              </p:txBody>
            </p:sp>
            <p:sp>
              <p:nvSpPr>
                <p:cNvPr id="67" name="TextBox 66">
                  <a:extLst>
                    <a:ext uri="{FF2B5EF4-FFF2-40B4-BE49-F238E27FC236}">
                      <a16:creationId xmlns:a16="http://schemas.microsoft.com/office/drawing/2014/main" id="{EFE28201-EBF8-5587-8627-E96BEEB4E1A0}"/>
                    </a:ext>
                  </a:extLst>
                </p:cNvPr>
                <p:cNvSpPr txBox="1"/>
                <p:nvPr/>
              </p:nvSpPr>
              <p:spPr>
                <a:xfrm>
                  <a:off x="3319600" y="4723808"/>
                  <a:ext cx="1378894" cy="1623521"/>
                </a:xfrm>
                <a:prstGeom prst="rect">
                  <a:avLst/>
                </a:prstGeom>
                <a:noFill/>
              </p:spPr>
              <p:txBody>
                <a:bodyPr wrap="square">
                  <a:spAutoFit/>
                </a:bodyPr>
                <a:lstStyle/>
                <a:p>
                  <a:pPr>
                    <a:spcAft>
                      <a:spcPts val="0"/>
                    </a:spcAft>
                  </a:pPr>
                  <a:r>
                    <a:rPr lang="en-US" sz="1400" b="0" dirty="0">
                      <a:solidFill>
                        <a:schemeClr val="bg1"/>
                      </a:solidFill>
                      <a:latin typeface="DM Sans" pitchFamily="2" charset="0"/>
                      <a:cs typeface="Arial" panose="020B0604020202020204" pitchFamily="34" charset="0"/>
                    </a:rPr>
                    <a:t>Reach the </a:t>
                  </a:r>
                  <a:r>
                    <a:rPr lang="en-US" sz="1400" b="1" dirty="0">
                      <a:solidFill>
                        <a:schemeClr val="bg1"/>
                      </a:solidFill>
                      <a:latin typeface="DM Sans" pitchFamily="2" charset="0"/>
                      <a:cs typeface="Arial" panose="020B0604020202020204" pitchFamily="34" charset="0"/>
                    </a:rPr>
                    <a:t>1,000-point </a:t>
                  </a:r>
                  <a:r>
                    <a:rPr lang="en-US" sz="1400" b="0" dirty="0">
                      <a:solidFill>
                        <a:schemeClr val="bg1"/>
                      </a:solidFill>
                      <a:latin typeface="DM Sans" pitchFamily="2" charset="0"/>
                      <a:cs typeface="Arial" panose="020B0604020202020204" pitchFamily="34" charset="0"/>
                    </a:rPr>
                    <a:t>threshold</a:t>
                  </a:r>
                </a:p>
                <a:p>
                  <a:pPr>
                    <a:spcAft>
                      <a:spcPts val="900"/>
                    </a:spcAft>
                  </a:pPr>
                  <a:endParaRPr lang="en-US" sz="1400" b="0" dirty="0">
                    <a:solidFill>
                      <a:schemeClr val="bg1"/>
                    </a:solidFill>
                    <a:latin typeface="DM Sans" pitchFamily="2" charset="0"/>
                    <a:cs typeface="Arial" panose="020B0604020202020204" pitchFamily="34" charset="0"/>
                  </a:endParaRPr>
                </a:p>
                <a:p>
                  <a:pPr>
                    <a:spcAft>
                      <a:spcPts val="900"/>
                    </a:spcAft>
                  </a:pPr>
                  <a:r>
                    <a:rPr lang="en-US" sz="1400" b="1" dirty="0">
                      <a:solidFill>
                        <a:schemeClr val="bg1"/>
                      </a:solidFill>
                      <a:latin typeface="DM Sans" pitchFamily="2" charset="0"/>
                      <a:cs typeface="Arial" panose="020B0604020202020204" pitchFamily="34" charset="0"/>
                    </a:rPr>
                    <a:t>RECEIVE </a:t>
                  </a:r>
                  <a:br>
                    <a:rPr lang="en-US" sz="1400" b="1" dirty="0">
                      <a:solidFill>
                        <a:schemeClr val="bg1"/>
                      </a:solidFill>
                      <a:latin typeface="DM Sans" pitchFamily="2" charset="0"/>
                      <a:cs typeface="Arial" panose="020B0604020202020204" pitchFamily="34" charset="0"/>
                    </a:rPr>
                  </a:br>
                  <a:r>
                    <a:rPr lang="en-US" sz="2200" b="1" dirty="0">
                      <a:solidFill>
                        <a:srgbClr val="02C3FD"/>
                      </a:solidFill>
                      <a:latin typeface="DM Sans" pitchFamily="2" charset="0"/>
                      <a:cs typeface="Arial" panose="020B0604020202020204" pitchFamily="34" charset="0"/>
                    </a:rPr>
                    <a:t>$10</a:t>
                  </a:r>
                </a:p>
              </p:txBody>
            </p:sp>
          </p:grpSp>
          <p:grpSp>
            <p:nvGrpSpPr>
              <p:cNvPr id="41" name="Group 40">
                <a:extLst>
                  <a:ext uri="{FF2B5EF4-FFF2-40B4-BE49-F238E27FC236}">
                    <a16:creationId xmlns:a16="http://schemas.microsoft.com/office/drawing/2014/main" id="{0D3A4E01-4B09-E5B3-DC3F-B07067689A15}"/>
                  </a:ext>
                </a:extLst>
              </p:cNvPr>
              <p:cNvGrpSpPr/>
              <p:nvPr/>
            </p:nvGrpSpPr>
            <p:grpSpPr>
              <a:xfrm>
                <a:off x="5178965" y="3026851"/>
                <a:ext cx="2045154" cy="3401014"/>
                <a:chOff x="5178965" y="3026851"/>
                <a:chExt cx="2045154" cy="3401014"/>
              </a:xfrm>
            </p:grpSpPr>
            <p:sp>
              <p:nvSpPr>
                <p:cNvPr id="56" name="Rounded Rectangle 55">
                  <a:extLst>
                    <a:ext uri="{FF2B5EF4-FFF2-40B4-BE49-F238E27FC236}">
                      <a16:creationId xmlns:a16="http://schemas.microsoft.com/office/drawing/2014/main" id="{32C2B773-AD06-0FE1-8138-692CB44E8C0B}"/>
                    </a:ext>
                  </a:extLst>
                </p:cNvPr>
                <p:cNvSpPr/>
                <p:nvPr/>
              </p:nvSpPr>
              <p:spPr>
                <a:xfrm>
                  <a:off x="5341790" y="3210782"/>
                  <a:ext cx="1882329" cy="3217083"/>
                </a:xfrm>
                <a:prstGeom prst="roundRect">
                  <a:avLst>
                    <a:gd name="adj" fmla="val 3710"/>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nSpc>
                      <a:spcPct val="70000"/>
                    </a:lnSpc>
                    <a:spcBef>
                      <a:spcPts val="600"/>
                    </a:spcBef>
                  </a:pPr>
                  <a:endParaRPr lang="en-US" sz="1400" dirty="0">
                    <a:solidFill>
                      <a:srgbClr val="0D4877"/>
                    </a:solidFill>
                    <a:highlight>
                      <a:srgbClr val="0D4877"/>
                    </a:highlight>
                    <a:latin typeface="Source Sans Pro" charset="0"/>
                  </a:endParaRPr>
                </a:p>
              </p:txBody>
            </p:sp>
            <p:sp>
              <p:nvSpPr>
                <p:cNvPr id="57" name="Freeform 5">
                  <a:extLst>
                    <a:ext uri="{FF2B5EF4-FFF2-40B4-BE49-F238E27FC236}">
                      <a16:creationId xmlns:a16="http://schemas.microsoft.com/office/drawing/2014/main" id="{67723395-D45C-A5BE-EA3F-CD91989A00E7}"/>
                    </a:ext>
                  </a:extLst>
                </p:cNvPr>
                <p:cNvSpPr>
                  <a:spLocks/>
                </p:cNvSpPr>
                <p:nvPr/>
              </p:nvSpPr>
              <p:spPr bwMode="auto">
                <a:xfrm>
                  <a:off x="5186370" y="4216623"/>
                  <a:ext cx="155510" cy="725712"/>
                </a:xfrm>
                <a:custGeom>
                  <a:avLst/>
                  <a:gdLst>
                    <a:gd name="T0" fmla="*/ 53 w 53"/>
                    <a:gd name="T1" fmla="*/ 0 h 248"/>
                    <a:gd name="T2" fmla="*/ 1 w 53"/>
                    <a:gd name="T3" fmla="*/ 0 h 248"/>
                    <a:gd name="T4" fmla="*/ 1 w 53"/>
                    <a:gd name="T5" fmla="*/ 180 h 248"/>
                    <a:gd name="T6" fmla="*/ 53 w 53"/>
                    <a:gd name="T7" fmla="*/ 248 h 248"/>
                    <a:gd name="T8" fmla="*/ 53 w 53"/>
                    <a:gd name="T9" fmla="*/ 0 h 248"/>
                  </a:gdLst>
                  <a:ahLst/>
                  <a:cxnLst>
                    <a:cxn ang="0">
                      <a:pos x="T0" y="T1"/>
                    </a:cxn>
                    <a:cxn ang="0">
                      <a:pos x="T2" y="T3"/>
                    </a:cxn>
                    <a:cxn ang="0">
                      <a:pos x="T4" y="T5"/>
                    </a:cxn>
                    <a:cxn ang="0">
                      <a:pos x="T6" y="T7"/>
                    </a:cxn>
                    <a:cxn ang="0">
                      <a:pos x="T8" y="T9"/>
                    </a:cxn>
                  </a:cxnLst>
                  <a:rect l="0" t="0" r="r" b="b"/>
                  <a:pathLst>
                    <a:path w="53" h="248">
                      <a:moveTo>
                        <a:pt x="53" y="0"/>
                      </a:moveTo>
                      <a:cubicBezTo>
                        <a:pt x="1" y="0"/>
                        <a:pt x="1" y="0"/>
                        <a:pt x="1" y="0"/>
                      </a:cubicBezTo>
                      <a:cubicBezTo>
                        <a:pt x="1" y="180"/>
                        <a:pt x="1" y="180"/>
                        <a:pt x="1" y="180"/>
                      </a:cubicBezTo>
                      <a:cubicBezTo>
                        <a:pt x="1" y="180"/>
                        <a:pt x="0" y="217"/>
                        <a:pt x="53" y="248"/>
                      </a:cubicBezTo>
                      <a:lnTo>
                        <a:pt x="53" y="0"/>
                      </a:lnTo>
                      <a:close/>
                    </a:path>
                  </a:pathLst>
                </a:custGeom>
                <a:solidFill>
                  <a:srgbClr val="35A287"/>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8" name="Freeform 6">
                  <a:extLst>
                    <a:ext uri="{FF2B5EF4-FFF2-40B4-BE49-F238E27FC236}">
                      <a16:creationId xmlns:a16="http://schemas.microsoft.com/office/drawing/2014/main" id="{2FF4D5B4-666D-3670-24AD-E3421FC23553}"/>
                    </a:ext>
                  </a:extLst>
                </p:cNvPr>
                <p:cNvSpPr>
                  <a:spLocks/>
                </p:cNvSpPr>
                <p:nvPr/>
              </p:nvSpPr>
              <p:spPr bwMode="auto">
                <a:xfrm>
                  <a:off x="5178965" y="3026851"/>
                  <a:ext cx="1128062" cy="1842666"/>
                </a:xfrm>
                <a:custGeom>
                  <a:avLst/>
                  <a:gdLst>
                    <a:gd name="T0" fmla="*/ 2 w 384"/>
                    <a:gd name="T1" fmla="*/ 223 h 629"/>
                    <a:gd name="T2" fmla="*/ 34 w 384"/>
                    <a:gd name="T3" fmla="*/ 167 h 629"/>
                    <a:gd name="T4" fmla="*/ 140 w 384"/>
                    <a:gd name="T5" fmla="*/ 60 h 629"/>
                    <a:gd name="T6" fmla="*/ 112 w 384"/>
                    <a:gd name="T7" fmla="*/ 32 h 629"/>
                    <a:gd name="T8" fmla="*/ 123 w 384"/>
                    <a:gd name="T9" fmla="*/ 2 h 629"/>
                    <a:gd name="T10" fmla="*/ 352 w 384"/>
                    <a:gd name="T11" fmla="*/ 1 h 629"/>
                    <a:gd name="T12" fmla="*/ 383 w 384"/>
                    <a:gd name="T13" fmla="*/ 31 h 629"/>
                    <a:gd name="T14" fmla="*/ 382 w 384"/>
                    <a:gd name="T15" fmla="*/ 260 h 629"/>
                    <a:gd name="T16" fmla="*/ 351 w 384"/>
                    <a:gd name="T17" fmla="*/ 271 h 629"/>
                    <a:gd name="T18" fmla="*/ 324 w 384"/>
                    <a:gd name="T19" fmla="*/ 245 h 629"/>
                    <a:gd name="T20" fmla="*/ 42 w 384"/>
                    <a:gd name="T21" fmla="*/ 528 h 629"/>
                    <a:gd name="T22" fmla="*/ 25 w 384"/>
                    <a:gd name="T23" fmla="*/ 629 h 629"/>
                    <a:gd name="T24" fmla="*/ 2 w 384"/>
                    <a:gd name="T25" fmla="*/ 581 h 629"/>
                    <a:gd name="T26" fmla="*/ 2 w 384"/>
                    <a:gd name="T27" fmla="*/ 22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629">
                      <a:moveTo>
                        <a:pt x="2" y="223"/>
                      </a:moveTo>
                      <a:cubicBezTo>
                        <a:pt x="2" y="204"/>
                        <a:pt x="17" y="183"/>
                        <a:pt x="34" y="167"/>
                      </a:cubicBezTo>
                      <a:cubicBezTo>
                        <a:pt x="140" y="60"/>
                        <a:pt x="140" y="60"/>
                        <a:pt x="140" y="60"/>
                      </a:cubicBezTo>
                      <a:cubicBezTo>
                        <a:pt x="112" y="32"/>
                        <a:pt x="112" y="32"/>
                        <a:pt x="112" y="32"/>
                      </a:cubicBezTo>
                      <a:cubicBezTo>
                        <a:pt x="102" y="22"/>
                        <a:pt x="107" y="3"/>
                        <a:pt x="123" y="2"/>
                      </a:cubicBezTo>
                      <a:cubicBezTo>
                        <a:pt x="352" y="1"/>
                        <a:pt x="352" y="1"/>
                        <a:pt x="352" y="1"/>
                      </a:cubicBezTo>
                      <a:cubicBezTo>
                        <a:pt x="370" y="0"/>
                        <a:pt x="384" y="13"/>
                        <a:pt x="383" y="31"/>
                      </a:cubicBezTo>
                      <a:cubicBezTo>
                        <a:pt x="382" y="260"/>
                        <a:pt x="382" y="260"/>
                        <a:pt x="382" y="260"/>
                      </a:cubicBezTo>
                      <a:cubicBezTo>
                        <a:pt x="380" y="277"/>
                        <a:pt x="362" y="282"/>
                        <a:pt x="351" y="271"/>
                      </a:cubicBezTo>
                      <a:cubicBezTo>
                        <a:pt x="324" y="245"/>
                        <a:pt x="324" y="245"/>
                        <a:pt x="324" y="245"/>
                      </a:cubicBezTo>
                      <a:cubicBezTo>
                        <a:pt x="324" y="245"/>
                        <a:pt x="72" y="497"/>
                        <a:pt x="42" y="528"/>
                      </a:cubicBezTo>
                      <a:cubicBezTo>
                        <a:pt x="8" y="561"/>
                        <a:pt x="0" y="604"/>
                        <a:pt x="25" y="629"/>
                      </a:cubicBezTo>
                      <a:cubicBezTo>
                        <a:pt x="25" y="629"/>
                        <a:pt x="6" y="619"/>
                        <a:pt x="2" y="581"/>
                      </a:cubicBezTo>
                      <a:cubicBezTo>
                        <a:pt x="0" y="564"/>
                        <a:pt x="2" y="223"/>
                        <a:pt x="2" y="223"/>
                      </a:cubicBezTo>
                      <a:close/>
                    </a:path>
                  </a:pathLst>
                </a:custGeom>
                <a:solidFill>
                  <a:srgbClr val="57C8AC"/>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9" name="Rectangle 58">
                  <a:extLst>
                    <a:ext uri="{FF2B5EF4-FFF2-40B4-BE49-F238E27FC236}">
                      <a16:creationId xmlns:a16="http://schemas.microsoft.com/office/drawing/2014/main" id="{22B1CFC2-7D8E-56D2-5FF5-E81E5B7BB020}"/>
                    </a:ext>
                  </a:extLst>
                </p:cNvPr>
                <p:cNvSpPr/>
                <p:nvPr/>
              </p:nvSpPr>
              <p:spPr>
                <a:xfrm rot="2700000">
                  <a:off x="5172822" y="3714417"/>
                  <a:ext cx="834252" cy="307777"/>
                </a:xfrm>
                <a:prstGeom prst="rect">
                  <a:avLst/>
                </a:prstGeom>
              </p:spPr>
              <p:txBody>
                <a:bodyPr wrap="square">
                  <a:spAutoFit/>
                </a:bodyPr>
                <a:lstStyle/>
                <a:p>
                  <a:r>
                    <a:rPr lang="en-US" sz="1400" b="1" dirty="0">
                      <a:solidFill>
                        <a:schemeClr val="bg1"/>
                      </a:solidFill>
                      <a:latin typeface="+mn-lt"/>
                    </a:rPr>
                    <a:t>LEVEL</a:t>
                  </a:r>
                  <a:endParaRPr lang="en-US" sz="1000" b="1" dirty="0">
                    <a:solidFill>
                      <a:schemeClr val="bg1"/>
                    </a:solidFill>
                    <a:latin typeface="+mn-lt"/>
                  </a:endParaRPr>
                </a:p>
              </p:txBody>
            </p:sp>
            <p:sp>
              <p:nvSpPr>
                <p:cNvPr id="60" name="Rectangle 59">
                  <a:extLst>
                    <a:ext uri="{FF2B5EF4-FFF2-40B4-BE49-F238E27FC236}">
                      <a16:creationId xmlns:a16="http://schemas.microsoft.com/office/drawing/2014/main" id="{CDB8CE49-9BA4-D967-776D-175B3D1DC24A}"/>
                    </a:ext>
                  </a:extLst>
                </p:cNvPr>
                <p:cNvSpPr/>
                <p:nvPr/>
              </p:nvSpPr>
              <p:spPr>
                <a:xfrm rot="18900000">
                  <a:off x="5551164" y="3134027"/>
                  <a:ext cx="636713" cy="769441"/>
                </a:xfrm>
                <a:prstGeom prst="rect">
                  <a:avLst/>
                </a:prstGeom>
              </p:spPr>
              <p:txBody>
                <a:bodyPr wrap="none">
                  <a:spAutoFit/>
                </a:bodyPr>
                <a:lstStyle/>
                <a:p>
                  <a:r>
                    <a:rPr lang="en-US" sz="4400" b="1" dirty="0">
                      <a:solidFill>
                        <a:srgbClr val="FFFFFF"/>
                      </a:solidFill>
                      <a:latin typeface="Bebas Neue Bold" panose="020B0606020202050201" pitchFamily="34" charset="77"/>
                    </a:rPr>
                    <a:t>02</a:t>
                  </a:r>
                  <a:endParaRPr lang="en-US" sz="2800" b="1" dirty="0">
                    <a:solidFill>
                      <a:srgbClr val="FFFFFF"/>
                    </a:solidFill>
                    <a:latin typeface="Bebas Neue Bold" panose="020B0606020202050201" pitchFamily="34" charset="77"/>
                  </a:endParaRPr>
                </a:p>
              </p:txBody>
            </p:sp>
            <p:sp>
              <p:nvSpPr>
                <p:cNvPr id="61" name="TextBox 60">
                  <a:extLst>
                    <a:ext uri="{FF2B5EF4-FFF2-40B4-BE49-F238E27FC236}">
                      <a16:creationId xmlns:a16="http://schemas.microsoft.com/office/drawing/2014/main" id="{D53D648D-3764-C836-7BCC-F9B94B47F3E9}"/>
                    </a:ext>
                  </a:extLst>
                </p:cNvPr>
                <p:cNvSpPr txBox="1"/>
                <p:nvPr/>
              </p:nvSpPr>
              <p:spPr>
                <a:xfrm>
                  <a:off x="5511008" y="4723808"/>
                  <a:ext cx="1378894" cy="1623521"/>
                </a:xfrm>
                <a:prstGeom prst="rect">
                  <a:avLst/>
                </a:prstGeom>
                <a:noFill/>
              </p:spPr>
              <p:txBody>
                <a:bodyPr wrap="square">
                  <a:spAutoFit/>
                </a:bodyPr>
                <a:lstStyle/>
                <a:p>
                  <a:pPr>
                    <a:spcAft>
                      <a:spcPts val="0"/>
                    </a:spcAft>
                  </a:pPr>
                  <a:r>
                    <a:rPr lang="en-US" sz="1400" b="0" dirty="0">
                      <a:solidFill>
                        <a:schemeClr val="bg1"/>
                      </a:solidFill>
                      <a:latin typeface="DM Sans" pitchFamily="2" charset="0"/>
                      <a:cs typeface="Arial" panose="020B0604020202020204" pitchFamily="34" charset="0"/>
                    </a:rPr>
                    <a:t>Reach the </a:t>
                  </a:r>
                  <a:r>
                    <a:rPr lang="en-US" sz="1400" b="1" dirty="0">
                      <a:solidFill>
                        <a:schemeClr val="bg1"/>
                      </a:solidFill>
                      <a:latin typeface="DM Sans" pitchFamily="2" charset="0"/>
                      <a:cs typeface="Arial" panose="020B0604020202020204" pitchFamily="34" charset="0"/>
                    </a:rPr>
                    <a:t>5,000-point </a:t>
                  </a:r>
                  <a:r>
                    <a:rPr lang="en-US" sz="1400" b="0" dirty="0">
                      <a:solidFill>
                        <a:schemeClr val="bg1"/>
                      </a:solidFill>
                      <a:latin typeface="DM Sans" pitchFamily="2" charset="0"/>
                      <a:cs typeface="Arial" panose="020B0604020202020204" pitchFamily="34" charset="0"/>
                    </a:rPr>
                    <a:t>threshold</a:t>
                  </a:r>
                </a:p>
                <a:p>
                  <a:pPr>
                    <a:spcAft>
                      <a:spcPts val="900"/>
                    </a:spcAft>
                  </a:pPr>
                  <a:endParaRPr lang="en-US" sz="1400" b="0" dirty="0">
                    <a:solidFill>
                      <a:schemeClr val="bg1"/>
                    </a:solidFill>
                    <a:latin typeface="DM Sans" pitchFamily="2" charset="0"/>
                    <a:cs typeface="Arial" panose="020B0604020202020204" pitchFamily="34" charset="0"/>
                  </a:endParaRPr>
                </a:p>
                <a:p>
                  <a:pPr>
                    <a:spcAft>
                      <a:spcPts val="900"/>
                    </a:spcAft>
                  </a:pPr>
                  <a:r>
                    <a:rPr lang="en-US" sz="1400" b="1" dirty="0">
                      <a:solidFill>
                        <a:schemeClr val="bg1"/>
                      </a:solidFill>
                      <a:latin typeface="DM Sans" pitchFamily="2" charset="0"/>
                      <a:cs typeface="Arial" panose="020B0604020202020204" pitchFamily="34" charset="0"/>
                    </a:rPr>
                    <a:t>RECEIVE </a:t>
                  </a:r>
                  <a:r>
                    <a:rPr lang="en-US" sz="2200" b="1" dirty="0">
                      <a:solidFill>
                        <a:srgbClr val="57C8AC"/>
                      </a:solidFill>
                      <a:latin typeface="DM Sans" pitchFamily="2" charset="0"/>
                      <a:cs typeface="Arial" panose="020B0604020202020204" pitchFamily="34" charset="0"/>
                    </a:rPr>
                    <a:t>$30</a:t>
                  </a:r>
                </a:p>
              </p:txBody>
            </p:sp>
          </p:grpSp>
          <p:grpSp>
            <p:nvGrpSpPr>
              <p:cNvPr id="42" name="Group 41">
                <a:extLst>
                  <a:ext uri="{FF2B5EF4-FFF2-40B4-BE49-F238E27FC236}">
                    <a16:creationId xmlns:a16="http://schemas.microsoft.com/office/drawing/2014/main" id="{6FDF4443-20BC-B6A8-86EF-A064464173C8}"/>
                  </a:ext>
                </a:extLst>
              </p:cNvPr>
              <p:cNvGrpSpPr/>
              <p:nvPr/>
            </p:nvGrpSpPr>
            <p:grpSpPr>
              <a:xfrm>
                <a:off x="7441461" y="2780902"/>
                <a:ext cx="2045154" cy="3646963"/>
                <a:chOff x="7441461" y="2780902"/>
                <a:chExt cx="2045154" cy="3646963"/>
              </a:xfrm>
            </p:grpSpPr>
            <p:sp>
              <p:nvSpPr>
                <p:cNvPr id="50" name="Rounded Rectangle 49">
                  <a:extLst>
                    <a:ext uri="{FF2B5EF4-FFF2-40B4-BE49-F238E27FC236}">
                      <a16:creationId xmlns:a16="http://schemas.microsoft.com/office/drawing/2014/main" id="{5B5DA85B-5FC7-38AF-20D4-6A6439A6BBB7}"/>
                    </a:ext>
                  </a:extLst>
                </p:cNvPr>
                <p:cNvSpPr/>
                <p:nvPr/>
              </p:nvSpPr>
              <p:spPr>
                <a:xfrm>
                  <a:off x="7604286" y="2960026"/>
                  <a:ext cx="1882329" cy="3467839"/>
                </a:xfrm>
                <a:prstGeom prst="roundRect">
                  <a:avLst>
                    <a:gd name="adj" fmla="val 3710"/>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nSpc>
                      <a:spcPct val="70000"/>
                    </a:lnSpc>
                    <a:spcBef>
                      <a:spcPts val="600"/>
                    </a:spcBef>
                  </a:pPr>
                  <a:endParaRPr lang="en-US" sz="1400" dirty="0">
                    <a:solidFill>
                      <a:srgbClr val="0D4877"/>
                    </a:solidFill>
                    <a:highlight>
                      <a:srgbClr val="0D4877"/>
                    </a:highlight>
                    <a:latin typeface="Source Sans Pro" charset="0"/>
                  </a:endParaRPr>
                </a:p>
              </p:txBody>
            </p:sp>
            <p:sp>
              <p:nvSpPr>
                <p:cNvPr id="51" name="Freeform 5">
                  <a:extLst>
                    <a:ext uri="{FF2B5EF4-FFF2-40B4-BE49-F238E27FC236}">
                      <a16:creationId xmlns:a16="http://schemas.microsoft.com/office/drawing/2014/main" id="{B3401794-8D24-88EE-3805-4C7AD6828CB9}"/>
                    </a:ext>
                  </a:extLst>
                </p:cNvPr>
                <p:cNvSpPr>
                  <a:spLocks/>
                </p:cNvSpPr>
                <p:nvPr/>
              </p:nvSpPr>
              <p:spPr bwMode="auto">
                <a:xfrm>
                  <a:off x="7448866" y="3970674"/>
                  <a:ext cx="155510" cy="725712"/>
                </a:xfrm>
                <a:custGeom>
                  <a:avLst/>
                  <a:gdLst>
                    <a:gd name="T0" fmla="*/ 53 w 53"/>
                    <a:gd name="T1" fmla="*/ 0 h 248"/>
                    <a:gd name="T2" fmla="*/ 1 w 53"/>
                    <a:gd name="T3" fmla="*/ 0 h 248"/>
                    <a:gd name="T4" fmla="*/ 1 w 53"/>
                    <a:gd name="T5" fmla="*/ 180 h 248"/>
                    <a:gd name="T6" fmla="*/ 53 w 53"/>
                    <a:gd name="T7" fmla="*/ 248 h 248"/>
                    <a:gd name="T8" fmla="*/ 53 w 53"/>
                    <a:gd name="T9" fmla="*/ 0 h 248"/>
                  </a:gdLst>
                  <a:ahLst/>
                  <a:cxnLst>
                    <a:cxn ang="0">
                      <a:pos x="T0" y="T1"/>
                    </a:cxn>
                    <a:cxn ang="0">
                      <a:pos x="T2" y="T3"/>
                    </a:cxn>
                    <a:cxn ang="0">
                      <a:pos x="T4" y="T5"/>
                    </a:cxn>
                    <a:cxn ang="0">
                      <a:pos x="T6" y="T7"/>
                    </a:cxn>
                    <a:cxn ang="0">
                      <a:pos x="T8" y="T9"/>
                    </a:cxn>
                  </a:cxnLst>
                  <a:rect l="0" t="0" r="r" b="b"/>
                  <a:pathLst>
                    <a:path w="53" h="248">
                      <a:moveTo>
                        <a:pt x="53" y="0"/>
                      </a:moveTo>
                      <a:cubicBezTo>
                        <a:pt x="1" y="0"/>
                        <a:pt x="1" y="0"/>
                        <a:pt x="1" y="0"/>
                      </a:cubicBezTo>
                      <a:cubicBezTo>
                        <a:pt x="1" y="180"/>
                        <a:pt x="1" y="180"/>
                        <a:pt x="1" y="180"/>
                      </a:cubicBezTo>
                      <a:cubicBezTo>
                        <a:pt x="1" y="180"/>
                        <a:pt x="0" y="217"/>
                        <a:pt x="53" y="248"/>
                      </a:cubicBezTo>
                      <a:lnTo>
                        <a:pt x="53" y="0"/>
                      </a:lnTo>
                      <a:close/>
                    </a:path>
                  </a:pathLst>
                </a:custGeom>
                <a:solidFill>
                  <a:srgbClr val="FF700F"/>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2" name="Freeform 6">
                  <a:extLst>
                    <a:ext uri="{FF2B5EF4-FFF2-40B4-BE49-F238E27FC236}">
                      <a16:creationId xmlns:a16="http://schemas.microsoft.com/office/drawing/2014/main" id="{3C040261-DC06-DCC4-4ED8-39F958490D6D}"/>
                    </a:ext>
                  </a:extLst>
                </p:cNvPr>
                <p:cNvSpPr>
                  <a:spLocks/>
                </p:cNvSpPr>
                <p:nvPr/>
              </p:nvSpPr>
              <p:spPr bwMode="auto">
                <a:xfrm>
                  <a:off x="7441461" y="2780902"/>
                  <a:ext cx="1128062" cy="1842666"/>
                </a:xfrm>
                <a:custGeom>
                  <a:avLst/>
                  <a:gdLst>
                    <a:gd name="T0" fmla="*/ 2 w 384"/>
                    <a:gd name="T1" fmla="*/ 223 h 629"/>
                    <a:gd name="T2" fmla="*/ 34 w 384"/>
                    <a:gd name="T3" fmla="*/ 167 h 629"/>
                    <a:gd name="T4" fmla="*/ 140 w 384"/>
                    <a:gd name="T5" fmla="*/ 60 h 629"/>
                    <a:gd name="T6" fmla="*/ 112 w 384"/>
                    <a:gd name="T7" fmla="*/ 32 h 629"/>
                    <a:gd name="T8" fmla="*/ 123 w 384"/>
                    <a:gd name="T9" fmla="*/ 2 h 629"/>
                    <a:gd name="T10" fmla="*/ 352 w 384"/>
                    <a:gd name="T11" fmla="*/ 1 h 629"/>
                    <a:gd name="T12" fmla="*/ 383 w 384"/>
                    <a:gd name="T13" fmla="*/ 31 h 629"/>
                    <a:gd name="T14" fmla="*/ 382 w 384"/>
                    <a:gd name="T15" fmla="*/ 260 h 629"/>
                    <a:gd name="T16" fmla="*/ 351 w 384"/>
                    <a:gd name="T17" fmla="*/ 271 h 629"/>
                    <a:gd name="T18" fmla="*/ 324 w 384"/>
                    <a:gd name="T19" fmla="*/ 245 h 629"/>
                    <a:gd name="T20" fmla="*/ 42 w 384"/>
                    <a:gd name="T21" fmla="*/ 528 h 629"/>
                    <a:gd name="T22" fmla="*/ 25 w 384"/>
                    <a:gd name="T23" fmla="*/ 629 h 629"/>
                    <a:gd name="T24" fmla="*/ 2 w 384"/>
                    <a:gd name="T25" fmla="*/ 581 h 629"/>
                    <a:gd name="T26" fmla="*/ 2 w 384"/>
                    <a:gd name="T27" fmla="*/ 22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629">
                      <a:moveTo>
                        <a:pt x="2" y="223"/>
                      </a:moveTo>
                      <a:cubicBezTo>
                        <a:pt x="2" y="204"/>
                        <a:pt x="17" y="183"/>
                        <a:pt x="34" y="167"/>
                      </a:cubicBezTo>
                      <a:cubicBezTo>
                        <a:pt x="140" y="60"/>
                        <a:pt x="140" y="60"/>
                        <a:pt x="140" y="60"/>
                      </a:cubicBezTo>
                      <a:cubicBezTo>
                        <a:pt x="112" y="32"/>
                        <a:pt x="112" y="32"/>
                        <a:pt x="112" y="32"/>
                      </a:cubicBezTo>
                      <a:cubicBezTo>
                        <a:pt x="102" y="22"/>
                        <a:pt x="107" y="3"/>
                        <a:pt x="123" y="2"/>
                      </a:cubicBezTo>
                      <a:cubicBezTo>
                        <a:pt x="352" y="1"/>
                        <a:pt x="352" y="1"/>
                        <a:pt x="352" y="1"/>
                      </a:cubicBezTo>
                      <a:cubicBezTo>
                        <a:pt x="370" y="0"/>
                        <a:pt x="384" y="13"/>
                        <a:pt x="383" y="31"/>
                      </a:cubicBezTo>
                      <a:cubicBezTo>
                        <a:pt x="382" y="260"/>
                        <a:pt x="382" y="260"/>
                        <a:pt x="382" y="260"/>
                      </a:cubicBezTo>
                      <a:cubicBezTo>
                        <a:pt x="380" y="277"/>
                        <a:pt x="362" y="282"/>
                        <a:pt x="351" y="271"/>
                      </a:cubicBezTo>
                      <a:cubicBezTo>
                        <a:pt x="324" y="245"/>
                        <a:pt x="324" y="245"/>
                        <a:pt x="324" y="245"/>
                      </a:cubicBezTo>
                      <a:cubicBezTo>
                        <a:pt x="324" y="245"/>
                        <a:pt x="72" y="497"/>
                        <a:pt x="42" y="528"/>
                      </a:cubicBezTo>
                      <a:cubicBezTo>
                        <a:pt x="8" y="561"/>
                        <a:pt x="0" y="604"/>
                        <a:pt x="25" y="629"/>
                      </a:cubicBezTo>
                      <a:cubicBezTo>
                        <a:pt x="25" y="629"/>
                        <a:pt x="6" y="619"/>
                        <a:pt x="2" y="581"/>
                      </a:cubicBezTo>
                      <a:cubicBezTo>
                        <a:pt x="0" y="564"/>
                        <a:pt x="2" y="223"/>
                        <a:pt x="2" y="223"/>
                      </a:cubicBezTo>
                      <a:close/>
                    </a:path>
                  </a:pathLst>
                </a:custGeom>
                <a:solidFill>
                  <a:srgbClr val="F49E65"/>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3" name="Rectangle 52">
                  <a:extLst>
                    <a:ext uri="{FF2B5EF4-FFF2-40B4-BE49-F238E27FC236}">
                      <a16:creationId xmlns:a16="http://schemas.microsoft.com/office/drawing/2014/main" id="{FA9EF32E-7E5A-13FF-0AE2-72E7321CF58A}"/>
                    </a:ext>
                  </a:extLst>
                </p:cNvPr>
                <p:cNvSpPr/>
                <p:nvPr/>
              </p:nvSpPr>
              <p:spPr>
                <a:xfrm rot="2700000">
                  <a:off x="7426145" y="3456111"/>
                  <a:ext cx="834252" cy="307777"/>
                </a:xfrm>
                <a:prstGeom prst="rect">
                  <a:avLst/>
                </a:prstGeom>
              </p:spPr>
              <p:txBody>
                <a:bodyPr wrap="square">
                  <a:spAutoFit/>
                </a:bodyPr>
                <a:lstStyle/>
                <a:p>
                  <a:r>
                    <a:rPr lang="en-US" sz="1400" b="1" dirty="0">
                      <a:solidFill>
                        <a:schemeClr val="bg1"/>
                      </a:solidFill>
                      <a:latin typeface="+mn-lt"/>
                    </a:rPr>
                    <a:t>LEVEL</a:t>
                  </a:r>
                  <a:endParaRPr lang="en-US" sz="1000" b="1" dirty="0">
                    <a:solidFill>
                      <a:schemeClr val="bg1"/>
                    </a:solidFill>
                    <a:latin typeface="+mn-lt"/>
                  </a:endParaRPr>
                </a:p>
              </p:txBody>
            </p:sp>
            <p:sp>
              <p:nvSpPr>
                <p:cNvPr id="54" name="Rectangle 53">
                  <a:extLst>
                    <a:ext uri="{FF2B5EF4-FFF2-40B4-BE49-F238E27FC236}">
                      <a16:creationId xmlns:a16="http://schemas.microsoft.com/office/drawing/2014/main" id="{B00D9CC8-399D-B352-F3BE-ED5B20F0D3B3}"/>
                    </a:ext>
                  </a:extLst>
                </p:cNvPr>
                <p:cNvSpPr/>
                <p:nvPr/>
              </p:nvSpPr>
              <p:spPr>
                <a:xfrm rot="18900000">
                  <a:off x="7816844" y="2888078"/>
                  <a:ext cx="636713" cy="769441"/>
                </a:xfrm>
                <a:prstGeom prst="rect">
                  <a:avLst/>
                </a:prstGeom>
              </p:spPr>
              <p:txBody>
                <a:bodyPr wrap="none">
                  <a:spAutoFit/>
                </a:bodyPr>
                <a:lstStyle/>
                <a:p>
                  <a:r>
                    <a:rPr lang="en-US" sz="4400" b="1" dirty="0">
                      <a:solidFill>
                        <a:srgbClr val="FFFFFF"/>
                      </a:solidFill>
                      <a:latin typeface="Bebas Neue Bold" panose="020B0606020202050201" pitchFamily="34" charset="77"/>
                    </a:rPr>
                    <a:t>03</a:t>
                  </a:r>
                  <a:endParaRPr lang="en-US" sz="2800" b="1" dirty="0">
                    <a:solidFill>
                      <a:srgbClr val="FFFFFF"/>
                    </a:solidFill>
                    <a:latin typeface="Bebas Neue Bold" panose="020B0606020202050201" pitchFamily="34" charset="77"/>
                  </a:endParaRPr>
                </a:p>
              </p:txBody>
            </p:sp>
            <p:sp>
              <p:nvSpPr>
                <p:cNvPr id="55" name="TextBox 54">
                  <a:extLst>
                    <a:ext uri="{FF2B5EF4-FFF2-40B4-BE49-F238E27FC236}">
                      <a16:creationId xmlns:a16="http://schemas.microsoft.com/office/drawing/2014/main" id="{316421C4-44CA-1165-83C1-59485E630B9E}"/>
                    </a:ext>
                  </a:extLst>
                </p:cNvPr>
                <p:cNvSpPr txBox="1"/>
                <p:nvPr/>
              </p:nvSpPr>
              <p:spPr>
                <a:xfrm>
                  <a:off x="7803057" y="4723808"/>
                  <a:ext cx="1378894" cy="1623521"/>
                </a:xfrm>
                <a:prstGeom prst="rect">
                  <a:avLst/>
                </a:prstGeom>
                <a:noFill/>
              </p:spPr>
              <p:txBody>
                <a:bodyPr wrap="square">
                  <a:spAutoFit/>
                </a:bodyPr>
                <a:lstStyle/>
                <a:p>
                  <a:pPr>
                    <a:spcAft>
                      <a:spcPts val="0"/>
                    </a:spcAft>
                  </a:pPr>
                  <a:r>
                    <a:rPr lang="en-US" sz="1400" b="0" dirty="0">
                      <a:solidFill>
                        <a:schemeClr val="bg1"/>
                      </a:solidFill>
                      <a:latin typeface="DM Sans" pitchFamily="2" charset="0"/>
                      <a:cs typeface="Arial" panose="020B0604020202020204" pitchFamily="34" charset="0"/>
                    </a:rPr>
                    <a:t>Reach the </a:t>
                  </a:r>
                  <a:r>
                    <a:rPr lang="en-US" sz="1400" b="1" dirty="0">
                      <a:solidFill>
                        <a:schemeClr val="bg1"/>
                      </a:solidFill>
                      <a:latin typeface="DM Sans" pitchFamily="2" charset="0"/>
                      <a:cs typeface="Arial" panose="020B0604020202020204" pitchFamily="34" charset="0"/>
                    </a:rPr>
                    <a:t>12,000-point </a:t>
                  </a:r>
                  <a:r>
                    <a:rPr lang="en-US" sz="1400" b="0" dirty="0">
                      <a:solidFill>
                        <a:schemeClr val="bg1"/>
                      </a:solidFill>
                      <a:latin typeface="DM Sans" pitchFamily="2" charset="0"/>
                      <a:cs typeface="Arial" panose="020B0604020202020204" pitchFamily="34" charset="0"/>
                    </a:rPr>
                    <a:t>threshold</a:t>
                  </a:r>
                </a:p>
                <a:p>
                  <a:pPr>
                    <a:spcAft>
                      <a:spcPts val="900"/>
                    </a:spcAft>
                  </a:pPr>
                  <a:endParaRPr lang="en-US" sz="1400" b="0" dirty="0">
                    <a:solidFill>
                      <a:schemeClr val="bg1"/>
                    </a:solidFill>
                    <a:latin typeface="DM Sans" pitchFamily="2" charset="0"/>
                    <a:cs typeface="Arial" panose="020B0604020202020204" pitchFamily="34" charset="0"/>
                  </a:endParaRPr>
                </a:p>
                <a:p>
                  <a:pPr>
                    <a:spcAft>
                      <a:spcPts val="900"/>
                    </a:spcAft>
                  </a:pPr>
                  <a:r>
                    <a:rPr lang="en-US" sz="1400" b="1" dirty="0">
                      <a:solidFill>
                        <a:schemeClr val="bg1"/>
                      </a:solidFill>
                      <a:latin typeface="DM Sans" pitchFamily="2" charset="0"/>
                      <a:cs typeface="Arial" panose="020B0604020202020204" pitchFamily="34" charset="0"/>
                    </a:rPr>
                    <a:t>RECEIVE </a:t>
                  </a:r>
                  <a:br>
                    <a:rPr lang="en-US" sz="1400" b="1" dirty="0">
                      <a:solidFill>
                        <a:schemeClr val="bg1"/>
                      </a:solidFill>
                      <a:latin typeface="DM Sans" pitchFamily="2" charset="0"/>
                      <a:cs typeface="Arial" panose="020B0604020202020204" pitchFamily="34" charset="0"/>
                    </a:rPr>
                  </a:br>
                  <a:r>
                    <a:rPr lang="en-US" sz="2200" b="1" dirty="0">
                      <a:solidFill>
                        <a:srgbClr val="F49E65"/>
                      </a:solidFill>
                      <a:latin typeface="DM Sans" pitchFamily="2" charset="0"/>
                      <a:cs typeface="Arial" panose="020B0604020202020204" pitchFamily="34" charset="0"/>
                    </a:rPr>
                    <a:t>$60</a:t>
                  </a:r>
                </a:p>
              </p:txBody>
            </p:sp>
          </p:grpSp>
          <p:grpSp>
            <p:nvGrpSpPr>
              <p:cNvPr id="43" name="Group 42">
                <a:extLst>
                  <a:ext uri="{FF2B5EF4-FFF2-40B4-BE49-F238E27FC236}">
                    <a16:creationId xmlns:a16="http://schemas.microsoft.com/office/drawing/2014/main" id="{E28076BC-A6B8-4A1B-355A-B4D0022802B5}"/>
                  </a:ext>
                </a:extLst>
              </p:cNvPr>
              <p:cNvGrpSpPr/>
              <p:nvPr/>
            </p:nvGrpSpPr>
            <p:grpSpPr>
              <a:xfrm>
                <a:off x="9668066" y="2453308"/>
                <a:ext cx="2045154" cy="3974556"/>
                <a:chOff x="9668066" y="2453308"/>
                <a:chExt cx="2045154" cy="3974556"/>
              </a:xfrm>
            </p:grpSpPr>
            <p:sp>
              <p:nvSpPr>
                <p:cNvPr id="44" name="Rounded Rectangle 43">
                  <a:extLst>
                    <a:ext uri="{FF2B5EF4-FFF2-40B4-BE49-F238E27FC236}">
                      <a16:creationId xmlns:a16="http://schemas.microsoft.com/office/drawing/2014/main" id="{2B46CBE5-DE1E-142D-025E-9EB0BBBEF796}"/>
                    </a:ext>
                  </a:extLst>
                </p:cNvPr>
                <p:cNvSpPr/>
                <p:nvPr/>
              </p:nvSpPr>
              <p:spPr>
                <a:xfrm>
                  <a:off x="9830891" y="2712503"/>
                  <a:ext cx="1882329" cy="3715361"/>
                </a:xfrm>
                <a:prstGeom prst="roundRect">
                  <a:avLst>
                    <a:gd name="adj" fmla="val 3710"/>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nSpc>
                      <a:spcPct val="70000"/>
                    </a:lnSpc>
                    <a:spcBef>
                      <a:spcPts val="600"/>
                    </a:spcBef>
                  </a:pPr>
                  <a:endParaRPr lang="en-US" sz="1400" dirty="0">
                    <a:solidFill>
                      <a:srgbClr val="0D4877"/>
                    </a:solidFill>
                    <a:highlight>
                      <a:srgbClr val="0D4877"/>
                    </a:highlight>
                    <a:latin typeface="Source Sans Pro" charset="0"/>
                  </a:endParaRPr>
                </a:p>
              </p:txBody>
            </p:sp>
            <p:sp>
              <p:nvSpPr>
                <p:cNvPr id="45" name="Freeform 5">
                  <a:extLst>
                    <a:ext uri="{FF2B5EF4-FFF2-40B4-BE49-F238E27FC236}">
                      <a16:creationId xmlns:a16="http://schemas.microsoft.com/office/drawing/2014/main" id="{A8601F48-3224-636A-8AFB-FA16B9E7F161}"/>
                    </a:ext>
                  </a:extLst>
                </p:cNvPr>
                <p:cNvSpPr>
                  <a:spLocks/>
                </p:cNvSpPr>
                <p:nvPr/>
              </p:nvSpPr>
              <p:spPr bwMode="auto">
                <a:xfrm>
                  <a:off x="9675471" y="3724724"/>
                  <a:ext cx="155510" cy="725712"/>
                </a:xfrm>
                <a:custGeom>
                  <a:avLst/>
                  <a:gdLst>
                    <a:gd name="T0" fmla="*/ 53 w 53"/>
                    <a:gd name="T1" fmla="*/ 0 h 248"/>
                    <a:gd name="T2" fmla="*/ 1 w 53"/>
                    <a:gd name="T3" fmla="*/ 0 h 248"/>
                    <a:gd name="T4" fmla="*/ 1 w 53"/>
                    <a:gd name="T5" fmla="*/ 180 h 248"/>
                    <a:gd name="T6" fmla="*/ 53 w 53"/>
                    <a:gd name="T7" fmla="*/ 248 h 248"/>
                    <a:gd name="T8" fmla="*/ 53 w 53"/>
                    <a:gd name="T9" fmla="*/ 0 h 248"/>
                  </a:gdLst>
                  <a:ahLst/>
                  <a:cxnLst>
                    <a:cxn ang="0">
                      <a:pos x="T0" y="T1"/>
                    </a:cxn>
                    <a:cxn ang="0">
                      <a:pos x="T2" y="T3"/>
                    </a:cxn>
                    <a:cxn ang="0">
                      <a:pos x="T4" y="T5"/>
                    </a:cxn>
                    <a:cxn ang="0">
                      <a:pos x="T6" y="T7"/>
                    </a:cxn>
                    <a:cxn ang="0">
                      <a:pos x="T8" y="T9"/>
                    </a:cxn>
                  </a:cxnLst>
                  <a:rect l="0" t="0" r="r" b="b"/>
                  <a:pathLst>
                    <a:path w="53" h="248">
                      <a:moveTo>
                        <a:pt x="53" y="0"/>
                      </a:moveTo>
                      <a:cubicBezTo>
                        <a:pt x="1" y="0"/>
                        <a:pt x="1" y="0"/>
                        <a:pt x="1" y="0"/>
                      </a:cubicBezTo>
                      <a:cubicBezTo>
                        <a:pt x="1" y="180"/>
                        <a:pt x="1" y="180"/>
                        <a:pt x="1" y="180"/>
                      </a:cubicBezTo>
                      <a:cubicBezTo>
                        <a:pt x="1" y="180"/>
                        <a:pt x="0" y="217"/>
                        <a:pt x="53" y="248"/>
                      </a:cubicBezTo>
                      <a:lnTo>
                        <a:pt x="53" y="0"/>
                      </a:lnTo>
                      <a:close/>
                    </a:path>
                  </a:pathLst>
                </a:custGeom>
                <a:solidFill>
                  <a:srgbClr val="E82B02"/>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46" name="Freeform 6">
                  <a:extLst>
                    <a:ext uri="{FF2B5EF4-FFF2-40B4-BE49-F238E27FC236}">
                      <a16:creationId xmlns:a16="http://schemas.microsoft.com/office/drawing/2014/main" id="{2F5EB9F2-40B3-0E71-FE22-DBEDBEDC8ECB}"/>
                    </a:ext>
                  </a:extLst>
                </p:cNvPr>
                <p:cNvSpPr>
                  <a:spLocks/>
                </p:cNvSpPr>
                <p:nvPr/>
              </p:nvSpPr>
              <p:spPr bwMode="auto">
                <a:xfrm>
                  <a:off x="9668066" y="2453308"/>
                  <a:ext cx="1128062" cy="1842666"/>
                </a:xfrm>
                <a:custGeom>
                  <a:avLst/>
                  <a:gdLst>
                    <a:gd name="T0" fmla="*/ 2 w 384"/>
                    <a:gd name="T1" fmla="*/ 223 h 629"/>
                    <a:gd name="T2" fmla="*/ 34 w 384"/>
                    <a:gd name="T3" fmla="*/ 167 h 629"/>
                    <a:gd name="T4" fmla="*/ 140 w 384"/>
                    <a:gd name="T5" fmla="*/ 60 h 629"/>
                    <a:gd name="T6" fmla="*/ 112 w 384"/>
                    <a:gd name="T7" fmla="*/ 32 h 629"/>
                    <a:gd name="T8" fmla="*/ 123 w 384"/>
                    <a:gd name="T9" fmla="*/ 2 h 629"/>
                    <a:gd name="T10" fmla="*/ 352 w 384"/>
                    <a:gd name="T11" fmla="*/ 1 h 629"/>
                    <a:gd name="T12" fmla="*/ 383 w 384"/>
                    <a:gd name="T13" fmla="*/ 31 h 629"/>
                    <a:gd name="T14" fmla="*/ 382 w 384"/>
                    <a:gd name="T15" fmla="*/ 260 h 629"/>
                    <a:gd name="T16" fmla="*/ 351 w 384"/>
                    <a:gd name="T17" fmla="*/ 271 h 629"/>
                    <a:gd name="T18" fmla="*/ 324 w 384"/>
                    <a:gd name="T19" fmla="*/ 245 h 629"/>
                    <a:gd name="T20" fmla="*/ 42 w 384"/>
                    <a:gd name="T21" fmla="*/ 528 h 629"/>
                    <a:gd name="T22" fmla="*/ 25 w 384"/>
                    <a:gd name="T23" fmla="*/ 629 h 629"/>
                    <a:gd name="T24" fmla="*/ 2 w 384"/>
                    <a:gd name="T25" fmla="*/ 581 h 629"/>
                    <a:gd name="T26" fmla="*/ 2 w 384"/>
                    <a:gd name="T27" fmla="*/ 22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629">
                      <a:moveTo>
                        <a:pt x="2" y="223"/>
                      </a:moveTo>
                      <a:cubicBezTo>
                        <a:pt x="2" y="204"/>
                        <a:pt x="17" y="183"/>
                        <a:pt x="34" y="167"/>
                      </a:cubicBezTo>
                      <a:cubicBezTo>
                        <a:pt x="140" y="60"/>
                        <a:pt x="140" y="60"/>
                        <a:pt x="140" y="60"/>
                      </a:cubicBezTo>
                      <a:cubicBezTo>
                        <a:pt x="112" y="32"/>
                        <a:pt x="112" y="32"/>
                        <a:pt x="112" y="32"/>
                      </a:cubicBezTo>
                      <a:cubicBezTo>
                        <a:pt x="102" y="22"/>
                        <a:pt x="107" y="3"/>
                        <a:pt x="123" y="2"/>
                      </a:cubicBezTo>
                      <a:cubicBezTo>
                        <a:pt x="352" y="1"/>
                        <a:pt x="352" y="1"/>
                        <a:pt x="352" y="1"/>
                      </a:cubicBezTo>
                      <a:cubicBezTo>
                        <a:pt x="370" y="0"/>
                        <a:pt x="384" y="13"/>
                        <a:pt x="383" y="31"/>
                      </a:cubicBezTo>
                      <a:cubicBezTo>
                        <a:pt x="382" y="260"/>
                        <a:pt x="382" y="260"/>
                        <a:pt x="382" y="260"/>
                      </a:cubicBezTo>
                      <a:cubicBezTo>
                        <a:pt x="380" y="277"/>
                        <a:pt x="362" y="282"/>
                        <a:pt x="351" y="271"/>
                      </a:cubicBezTo>
                      <a:cubicBezTo>
                        <a:pt x="324" y="245"/>
                        <a:pt x="324" y="245"/>
                        <a:pt x="324" y="245"/>
                      </a:cubicBezTo>
                      <a:cubicBezTo>
                        <a:pt x="324" y="245"/>
                        <a:pt x="72" y="497"/>
                        <a:pt x="42" y="528"/>
                      </a:cubicBezTo>
                      <a:cubicBezTo>
                        <a:pt x="8" y="561"/>
                        <a:pt x="0" y="604"/>
                        <a:pt x="25" y="629"/>
                      </a:cubicBezTo>
                      <a:cubicBezTo>
                        <a:pt x="25" y="629"/>
                        <a:pt x="6" y="619"/>
                        <a:pt x="2" y="581"/>
                      </a:cubicBezTo>
                      <a:cubicBezTo>
                        <a:pt x="0" y="564"/>
                        <a:pt x="2" y="223"/>
                        <a:pt x="2" y="223"/>
                      </a:cubicBezTo>
                      <a:close/>
                    </a:path>
                  </a:pathLst>
                </a:custGeom>
                <a:solidFill>
                  <a:srgbClr val="FB5B3A"/>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47" name="Rectangle 46">
                  <a:extLst>
                    <a:ext uri="{FF2B5EF4-FFF2-40B4-BE49-F238E27FC236}">
                      <a16:creationId xmlns:a16="http://schemas.microsoft.com/office/drawing/2014/main" id="{CBBF158B-5B00-D96B-C44E-B29CF6237406}"/>
                    </a:ext>
                  </a:extLst>
                </p:cNvPr>
                <p:cNvSpPr/>
                <p:nvPr/>
              </p:nvSpPr>
              <p:spPr>
                <a:xfrm rot="2700000">
                  <a:off x="9628668" y="3197804"/>
                  <a:ext cx="834252" cy="307777"/>
                </a:xfrm>
                <a:prstGeom prst="rect">
                  <a:avLst/>
                </a:prstGeom>
              </p:spPr>
              <p:txBody>
                <a:bodyPr wrap="square">
                  <a:spAutoFit/>
                </a:bodyPr>
                <a:lstStyle/>
                <a:p>
                  <a:r>
                    <a:rPr lang="en-US" sz="1400" b="1" dirty="0">
                      <a:solidFill>
                        <a:schemeClr val="bg1"/>
                      </a:solidFill>
                      <a:latin typeface="+mn-lt"/>
                    </a:rPr>
                    <a:t>LEVEL</a:t>
                  </a:r>
                  <a:endParaRPr lang="en-US" sz="1000" b="1" dirty="0">
                    <a:solidFill>
                      <a:schemeClr val="bg1"/>
                    </a:solidFill>
                    <a:latin typeface="+mn-lt"/>
                  </a:endParaRPr>
                </a:p>
              </p:txBody>
            </p:sp>
            <p:sp>
              <p:nvSpPr>
                <p:cNvPr id="48" name="Rectangle 47">
                  <a:extLst>
                    <a:ext uri="{FF2B5EF4-FFF2-40B4-BE49-F238E27FC236}">
                      <a16:creationId xmlns:a16="http://schemas.microsoft.com/office/drawing/2014/main" id="{A4E0B7C8-7964-5F15-37FF-9908CF2715C9}"/>
                    </a:ext>
                  </a:extLst>
                </p:cNvPr>
                <p:cNvSpPr/>
                <p:nvPr/>
              </p:nvSpPr>
              <p:spPr>
                <a:xfrm rot="18900000">
                  <a:off x="9950079" y="2560484"/>
                  <a:ext cx="636713" cy="769441"/>
                </a:xfrm>
                <a:prstGeom prst="rect">
                  <a:avLst/>
                </a:prstGeom>
              </p:spPr>
              <p:txBody>
                <a:bodyPr wrap="none">
                  <a:spAutoFit/>
                </a:bodyPr>
                <a:lstStyle/>
                <a:p>
                  <a:r>
                    <a:rPr lang="en-US" sz="4400" b="1" dirty="0">
                      <a:solidFill>
                        <a:srgbClr val="FFFFFF"/>
                      </a:solidFill>
                      <a:latin typeface="Bebas Neue Bold" panose="020B0606020202050201" pitchFamily="34" charset="77"/>
                    </a:rPr>
                    <a:t>04</a:t>
                  </a:r>
                  <a:endParaRPr lang="en-US" sz="2800" b="1" dirty="0">
                    <a:solidFill>
                      <a:srgbClr val="FFFFFF"/>
                    </a:solidFill>
                    <a:latin typeface="Bebas Neue Bold" panose="020B0606020202050201" pitchFamily="34" charset="77"/>
                  </a:endParaRPr>
                </a:p>
              </p:txBody>
            </p:sp>
            <p:sp>
              <p:nvSpPr>
                <p:cNvPr id="49" name="TextBox 48">
                  <a:extLst>
                    <a:ext uri="{FF2B5EF4-FFF2-40B4-BE49-F238E27FC236}">
                      <a16:creationId xmlns:a16="http://schemas.microsoft.com/office/drawing/2014/main" id="{C7D2D3D5-2E77-14C9-C23D-590B6AE47B3B}"/>
                    </a:ext>
                  </a:extLst>
                </p:cNvPr>
                <p:cNvSpPr txBox="1"/>
                <p:nvPr/>
              </p:nvSpPr>
              <p:spPr>
                <a:xfrm>
                  <a:off x="10057523" y="4723808"/>
                  <a:ext cx="1564199" cy="1623521"/>
                </a:xfrm>
                <a:prstGeom prst="rect">
                  <a:avLst/>
                </a:prstGeom>
                <a:noFill/>
              </p:spPr>
              <p:txBody>
                <a:bodyPr wrap="square">
                  <a:spAutoFit/>
                </a:bodyPr>
                <a:lstStyle/>
                <a:p>
                  <a:pPr>
                    <a:spcAft>
                      <a:spcPts val="0"/>
                    </a:spcAft>
                  </a:pPr>
                  <a:r>
                    <a:rPr lang="en-US" sz="1400" b="0" dirty="0">
                      <a:solidFill>
                        <a:schemeClr val="bg1"/>
                      </a:solidFill>
                      <a:latin typeface="DM Sans" pitchFamily="2" charset="0"/>
                      <a:cs typeface="Arial" panose="020B0604020202020204" pitchFamily="34" charset="0"/>
                    </a:rPr>
                    <a:t>Reach the </a:t>
                  </a:r>
                  <a:br>
                    <a:rPr lang="en-US" sz="1400" b="0" dirty="0">
                      <a:solidFill>
                        <a:schemeClr val="bg1"/>
                      </a:solidFill>
                      <a:latin typeface="DM Sans" pitchFamily="2" charset="0"/>
                      <a:cs typeface="Arial" panose="020B0604020202020204" pitchFamily="34" charset="0"/>
                    </a:rPr>
                  </a:br>
                  <a:r>
                    <a:rPr lang="en-US" sz="1400" b="1" dirty="0">
                      <a:solidFill>
                        <a:schemeClr val="bg1"/>
                      </a:solidFill>
                      <a:latin typeface="DM Sans" pitchFamily="2" charset="0"/>
                      <a:cs typeface="Arial" panose="020B0604020202020204" pitchFamily="34" charset="0"/>
                    </a:rPr>
                    <a:t>18,000-point </a:t>
                  </a:r>
                  <a:r>
                    <a:rPr lang="en-US" sz="1400" b="0" dirty="0">
                      <a:solidFill>
                        <a:schemeClr val="bg1"/>
                      </a:solidFill>
                      <a:latin typeface="DM Sans" pitchFamily="2" charset="0"/>
                      <a:cs typeface="Arial" panose="020B0604020202020204" pitchFamily="34" charset="0"/>
                    </a:rPr>
                    <a:t>threshold</a:t>
                  </a:r>
                </a:p>
                <a:p>
                  <a:pPr>
                    <a:spcAft>
                      <a:spcPts val="900"/>
                    </a:spcAft>
                  </a:pPr>
                  <a:endParaRPr lang="en-US" sz="1400" b="0" dirty="0">
                    <a:solidFill>
                      <a:schemeClr val="bg1"/>
                    </a:solidFill>
                    <a:latin typeface="DM Sans" pitchFamily="2" charset="0"/>
                    <a:cs typeface="Arial" panose="020B0604020202020204" pitchFamily="34" charset="0"/>
                  </a:endParaRPr>
                </a:p>
                <a:p>
                  <a:pPr>
                    <a:spcAft>
                      <a:spcPts val="900"/>
                    </a:spcAft>
                  </a:pPr>
                  <a:r>
                    <a:rPr lang="en-US" sz="1400" b="1" dirty="0">
                      <a:solidFill>
                        <a:schemeClr val="bg1"/>
                      </a:solidFill>
                      <a:latin typeface="DM Sans" pitchFamily="2" charset="0"/>
                      <a:cs typeface="Arial" panose="020B0604020202020204" pitchFamily="34" charset="0"/>
                    </a:rPr>
                    <a:t>RECEIVE </a:t>
                  </a:r>
                  <a:r>
                    <a:rPr lang="en-US" sz="2200" b="1" dirty="0">
                      <a:solidFill>
                        <a:srgbClr val="FB5B3A"/>
                      </a:solidFill>
                      <a:latin typeface="DM Sans" pitchFamily="2" charset="0"/>
                      <a:cs typeface="Arial" panose="020B0604020202020204" pitchFamily="34" charset="0"/>
                    </a:rPr>
                    <a:t>$10O</a:t>
                  </a:r>
                </a:p>
              </p:txBody>
            </p:sp>
          </p:grpSp>
        </p:grpSp>
        <p:cxnSp>
          <p:nvCxnSpPr>
            <p:cNvPr id="68" name="Straight Connector 67">
              <a:extLst>
                <a:ext uri="{FF2B5EF4-FFF2-40B4-BE49-F238E27FC236}">
                  <a16:creationId xmlns:a16="http://schemas.microsoft.com/office/drawing/2014/main" id="{5EEC4E7B-35CF-0265-6407-671DE3769083}"/>
                </a:ext>
              </a:extLst>
            </p:cNvPr>
            <p:cNvCxnSpPr>
              <a:cxnSpLocks/>
            </p:cNvCxnSpPr>
            <p:nvPr/>
          </p:nvCxnSpPr>
          <p:spPr>
            <a:xfrm>
              <a:off x="1863480" y="4797365"/>
              <a:ext cx="1882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ACDAE0-CF38-A4A5-4D0E-0491E8AC19C0}"/>
                </a:ext>
              </a:extLst>
            </p:cNvPr>
            <p:cNvCxnSpPr>
              <a:cxnSpLocks/>
            </p:cNvCxnSpPr>
            <p:nvPr/>
          </p:nvCxnSpPr>
          <p:spPr>
            <a:xfrm>
              <a:off x="4119911" y="4797365"/>
              <a:ext cx="1882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0D55544-FAB3-EC33-4939-3048D73FCC6F}"/>
                </a:ext>
              </a:extLst>
            </p:cNvPr>
            <p:cNvCxnSpPr>
              <a:cxnSpLocks/>
            </p:cNvCxnSpPr>
            <p:nvPr/>
          </p:nvCxnSpPr>
          <p:spPr>
            <a:xfrm>
              <a:off x="6382407" y="4797365"/>
              <a:ext cx="1882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D2CC810-6393-32D8-BC97-E2BDEE9CEF36}"/>
                </a:ext>
              </a:extLst>
            </p:cNvPr>
            <p:cNvCxnSpPr>
              <a:cxnSpLocks/>
            </p:cNvCxnSpPr>
            <p:nvPr/>
          </p:nvCxnSpPr>
          <p:spPr>
            <a:xfrm>
              <a:off x="8609013" y="4797365"/>
              <a:ext cx="1882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94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8BF837-5134-0823-14F4-282590B314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8201" t="6613" r="12452" b="71760"/>
          <a:stretch/>
        </p:blipFill>
        <p:spPr>
          <a:xfrm>
            <a:off x="-1" y="2118038"/>
            <a:ext cx="12192000" cy="6858000"/>
          </a:xfrm>
          <a:prstGeom prst="rect">
            <a:avLst/>
          </a:prstGeom>
        </p:spPr>
      </p:pic>
      <p:sp>
        <p:nvSpPr>
          <p:cNvPr id="5" name="TextBox 4">
            <a:extLst>
              <a:ext uri="{FF2B5EF4-FFF2-40B4-BE49-F238E27FC236}">
                <a16:creationId xmlns:a16="http://schemas.microsoft.com/office/drawing/2014/main" id="{498C4CEA-7BA1-CF45-5447-CBE1C570CDB6}"/>
              </a:ext>
            </a:extLst>
          </p:cNvPr>
          <p:cNvSpPr txBox="1"/>
          <p:nvPr/>
        </p:nvSpPr>
        <p:spPr>
          <a:xfrm>
            <a:off x="11353800" y="6339245"/>
            <a:ext cx="46358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chemeClr val="bg1">
                  <a:lumMod val="50000"/>
                </a:schemeClr>
              </a:solidFill>
              <a:effectLst/>
              <a:uLnTx/>
              <a:uFillTx/>
              <a:latin typeface="DM Sans Medium" pitchFamily="2" charset="77"/>
              <a:ea typeface="Tahoma" panose="020B060403050404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F946AE3C-09F3-B4C1-B501-E1CEE822C0C7}"/>
              </a:ext>
            </a:extLst>
          </p:cNvPr>
          <p:cNvGrpSpPr/>
          <p:nvPr/>
        </p:nvGrpSpPr>
        <p:grpSpPr>
          <a:xfrm>
            <a:off x="2966803" y="1016285"/>
            <a:ext cx="7037810" cy="4276435"/>
            <a:chOff x="556288" y="3356701"/>
            <a:chExt cx="5164248" cy="3137989"/>
          </a:xfrm>
        </p:grpSpPr>
        <p:pic>
          <p:nvPicPr>
            <p:cNvPr id="27" name="Picture 26">
              <a:extLst>
                <a:ext uri="{FF2B5EF4-FFF2-40B4-BE49-F238E27FC236}">
                  <a16:creationId xmlns:a16="http://schemas.microsoft.com/office/drawing/2014/main" id="{CA5C7DB9-4A9F-89F0-CC19-CF57BF7F207A}"/>
                </a:ext>
              </a:extLst>
            </p:cNvPr>
            <p:cNvPicPr>
              <a:picLocks noChangeAspect="1"/>
            </p:cNvPicPr>
            <p:nvPr/>
          </p:nvPicPr>
          <p:blipFill>
            <a:blip r:embed="rId4"/>
            <a:stretch>
              <a:fillRect/>
            </a:stretch>
          </p:blipFill>
          <p:spPr>
            <a:xfrm>
              <a:off x="556288" y="3356701"/>
              <a:ext cx="5164248" cy="3137989"/>
            </a:xfrm>
            <a:prstGeom prst="rect">
              <a:avLst/>
            </a:prstGeom>
          </p:spPr>
        </p:pic>
        <p:grpSp>
          <p:nvGrpSpPr>
            <p:cNvPr id="28" name="Group 27">
              <a:extLst>
                <a:ext uri="{FF2B5EF4-FFF2-40B4-BE49-F238E27FC236}">
                  <a16:creationId xmlns:a16="http://schemas.microsoft.com/office/drawing/2014/main" id="{0A211AD2-9F07-4B36-E3FE-C6CCE030763B}"/>
                </a:ext>
              </a:extLst>
            </p:cNvPr>
            <p:cNvGrpSpPr/>
            <p:nvPr/>
          </p:nvGrpSpPr>
          <p:grpSpPr>
            <a:xfrm>
              <a:off x="1093443" y="4021942"/>
              <a:ext cx="3486180" cy="2187830"/>
              <a:chOff x="1093443" y="4021942"/>
              <a:chExt cx="3486180" cy="2187830"/>
            </a:xfrm>
          </p:grpSpPr>
          <p:pic>
            <p:nvPicPr>
              <p:cNvPr id="30" name="Picture 1" descr="image001">
                <a:hlinkClick r:id="rId5"/>
                <a:extLst>
                  <a:ext uri="{FF2B5EF4-FFF2-40B4-BE49-F238E27FC236}">
                    <a16:creationId xmlns:a16="http://schemas.microsoft.com/office/drawing/2014/main" id="{3270360F-DF29-62DC-5AFF-6D204915DA7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97" r="8575"/>
              <a:stretch/>
            </p:blipFill>
            <p:spPr bwMode="auto">
              <a:xfrm>
                <a:off x="1093443" y="4021942"/>
                <a:ext cx="3486180" cy="218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6E186B50-075E-D7C9-4B2F-7B0AF567440C}"/>
                  </a:ext>
                </a:extLst>
              </p:cNvPr>
              <p:cNvSpPr/>
              <p:nvPr/>
            </p:nvSpPr>
            <p:spPr>
              <a:xfrm>
                <a:off x="1093443" y="4054053"/>
                <a:ext cx="505158" cy="29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descr="A picture containing object, clock, drawing&#10;&#10;Description automatically generated">
              <a:extLst>
                <a:ext uri="{FF2B5EF4-FFF2-40B4-BE49-F238E27FC236}">
                  <a16:creationId xmlns:a16="http://schemas.microsoft.com/office/drawing/2014/main" id="{DEDB7EC6-7A0E-48CA-0772-422FACE12F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480" y="4133459"/>
              <a:ext cx="335083" cy="135160"/>
            </a:xfrm>
            <a:prstGeom prst="rect">
              <a:avLst/>
            </a:prstGeom>
          </p:spPr>
        </p:pic>
      </p:grpSp>
      <p:pic>
        <p:nvPicPr>
          <p:cNvPr id="15" name="Picture 14">
            <a:hlinkClick r:id="rId5"/>
            <a:extLst>
              <a:ext uri="{FF2B5EF4-FFF2-40B4-BE49-F238E27FC236}">
                <a16:creationId xmlns:a16="http://schemas.microsoft.com/office/drawing/2014/main" id="{8D28D910-C1C6-ADDB-D232-F2DA3193D2A5}"/>
              </a:ext>
            </a:extLst>
          </p:cNvPr>
          <p:cNvPicPr>
            <a:picLocks noChangeAspect="1"/>
          </p:cNvPicPr>
          <p:nvPr/>
        </p:nvPicPr>
        <p:blipFill>
          <a:blip r:embed="rId8"/>
          <a:stretch>
            <a:fillRect/>
          </a:stretch>
        </p:blipFill>
        <p:spPr>
          <a:xfrm>
            <a:off x="5214976" y="2572301"/>
            <a:ext cx="1713396" cy="17133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318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C9ED62-479B-C276-BFC7-4390F207C828}"/>
              </a:ext>
            </a:extLst>
          </p:cNvPr>
          <p:cNvSpPr/>
          <p:nvPr/>
        </p:nvSpPr>
        <p:spPr>
          <a:xfrm>
            <a:off x="1" y="0"/>
            <a:ext cx="12191999" cy="68580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11EE6A4A-7CE8-BED3-F24A-4C198A2799B6}"/>
              </a:ext>
            </a:extLst>
          </p:cNvPr>
          <p:cNvSpPr txBox="1"/>
          <p:nvPr/>
        </p:nvSpPr>
        <p:spPr>
          <a:xfrm>
            <a:off x="5278985" y="1244252"/>
            <a:ext cx="6124122" cy="4277068"/>
          </a:xfrm>
          <a:prstGeom prst="rect">
            <a:avLst/>
          </a:prstGeom>
          <a:noFill/>
        </p:spPr>
        <p:txBody>
          <a:bodyPr wrap="square">
            <a:spAutoFit/>
          </a:bodyPr>
          <a:lstStyle/>
          <a:p>
            <a:pPr marL="0" marR="0">
              <a:lnSpc>
                <a:spcPts val="2460"/>
              </a:lnSpc>
              <a:spcBef>
                <a:spcPts val="0"/>
              </a:spcBef>
              <a:spcAft>
                <a:spcPts val="300"/>
              </a:spcAft>
            </a:pPr>
            <a:r>
              <a:rPr lang="en-US" b="1" dirty="0">
                <a:solidFill>
                  <a:srgbClr val="01C3FE"/>
                </a:solidFill>
                <a:effectLst/>
                <a:latin typeface="DM Sans" pitchFamily="2" charset="77"/>
                <a:ea typeface="Calibri" panose="020F0502020204030204" pitchFamily="34" charset="0"/>
                <a:cs typeface="Times New Roman" panose="02020603050405020304" pitchFamily="18" charset="0"/>
              </a:rPr>
              <a:t>TIP #1: USE YOUR ACTIVITY TRACKER.</a:t>
            </a:r>
          </a:p>
          <a:p>
            <a:pPr marL="0" marR="0">
              <a:lnSpc>
                <a:spcPts val="2200"/>
              </a:lnSpc>
              <a:spcBef>
                <a:spcPts val="0"/>
              </a:spcBef>
              <a:spcAft>
                <a:spcPts val="300"/>
              </a:spcAft>
            </a:pP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Get 200 points just for connecting your device, plus earn </a:t>
            </a:r>
            <a:br>
              <a:rPr lang="en-US" sz="1600" dirty="0">
                <a:solidFill>
                  <a:schemeClr val="bg1"/>
                </a:solidFill>
                <a:latin typeface="DM Sans" pitchFamily="2" charset="77"/>
                <a:ea typeface="Calibri" panose="020F0502020204030204" pitchFamily="34" charset="0"/>
                <a:cs typeface="Times New Roman" panose="02020603050405020304" pitchFamily="18" charset="0"/>
              </a:rPr>
            </a:b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more for your steps when they’re logged through your tracker.</a:t>
            </a:r>
          </a:p>
          <a:p>
            <a:pPr marL="0" marR="0">
              <a:lnSpc>
                <a:spcPts val="2460"/>
              </a:lnSpc>
              <a:spcBef>
                <a:spcPts val="0"/>
              </a:spcBef>
              <a:spcAft>
                <a:spcPts val="300"/>
              </a:spcAft>
            </a:pP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 </a:t>
            </a:r>
          </a:p>
          <a:p>
            <a:pPr marL="0" marR="0">
              <a:lnSpc>
                <a:spcPts val="2460"/>
              </a:lnSpc>
              <a:spcBef>
                <a:spcPts val="0"/>
              </a:spcBef>
              <a:spcAft>
                <a:spcPts val="300"/>
              </a:spcAft>
            </a:pPr>
            <a:r>
              <a:rPr lang="en-US" b="1" dirty="0">
                <a:solidFill>
                  <a:srgbClr val="01C3FE"/>
                </a:solidFill>
                <a:effectLst/>
                <a:latin typeface="DM Sans" pitchFamily="2" charset="77"/>
                <a:ea typeface="Calibri" panose="020F0502020204030204" pitchFamily="34" charset="0"/>
                <a:cs typeface="Times New Roman" panose="02020603050405020304" pitchFamily="18" charset="0"/>
              </a:rPr>
              <a:t>TIP #2: CUSTOMIZE YOUR PROFILE.</a:t>
            </a:r>
          </a:p>
          <a:p>
            <a:pPr marL="0" marR="0">
              <a:lnSpc>
                <a:spcPts val="2200"/>
              </a:lnSpc>
              <a:spcBef>
                <a:spcPts val="0"/>
              </a:spcBef>
              <a:spcAft>
                <a:spcPts val="300"/>
              </a:spcAft>
            </a:pP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Your first 100 points are the easiest—all you need to do is </a:t>
            </a:r>
            <a:b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b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sign up. Get another 100 for adding a profile picture, and </a:t>
            </a:r>
            <a:b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b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200 more when you set your well-being goal.</a:t>
            </a:r>
          </a:p>
          <a:p>
            <a:pPr marL="0" marR="0">
              <a:lnSpc>
                <a:spcPts val="2460"/>
              </a:lnSpc>
              <a:spcBef>
                <a:spcPts val="0"/>
              </a:spcBef>
              <a:spcAft>
                <a:spcPts val="300"/>
              </a:spcAft>
            </a:pP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 </a:t>
            </a:r>
          </a:p>
          <a:p>
            <a:pPr marL="0" marR="0">
              <a:lnSpc>
                <a:spcPts val="2460"/>
              </a:lnSpc>
              <a:spcBef>
                <a:spcPts val="0"/>
              </a:spcBef>
              <a:spcAft>
                <a:spcPts val="300"/>
              </a:spcAft>
            </a:pPr>
            <a:r>
              <a:rPr lang="en-US" b="1" dirty="0">
                <a:solidFill>
                  <a:srgbClr val="01C3FE"/>
                </a:solidFill>
                <a:effectLst/>
                <a:latin typeface="DM Sans" pitchFamily="2" charset="77"/>
                <a:ea typeface="Calibri" panose="020F0502020204030204" pitchFamily="34" charset="0"/>
                <a:cs typeface="Times New Roman" panose="02020603050405020304" pitchFamily="18" charset="0"/>
              </a:rPr>
              <a:t>TIP #3: COMPLETE YOUR HEALTH PULSE CHECK.</a:t>
            </a:r>
          </a:p>
          <a:p>
            <a:pPr marL="0" marR="0">
              <a:lnSpc>
                <a:spcPts val="2200"/>
              </a:lnSpc>
              <a:spcBef>
                <a:spcPts val="0"/>
              </a:spcBef>
              <a:spcAft>
                <a:spcPts val="300"/>
              </a:spcAft>
            </a:pP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Earn 1,000 points and get a snapshot of your well-being </a:t>
            </a:r>
            <a:b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br>
            <a:r>
              <a:rPr lang="en-US" sz="1600" dirty="0">
                <a:solidFill>
                  <a:schemeClr val="bg1"/>
                </a:solidFill>
                <a:effectLst/>
                <a:latin typeface="DM Sans" pitchFamily="2" charset="77"/>
                <a:ea typeface="Calibri" panose="020F0502020204030204" pitchFamily="34" charset="0"/>
                <a:cs typeface="Times New Roman" panose="02020603050405020304" pitchFamily="18" charset="0"/>
              </a:rPr>
              <a:t>when you complete the Health Pulse Check, an online questionnaire about your overall health. </a:t>
            </a:r>
          </a:p>
        </p:txBody>
      </p:sp>
      <p:sp>
        <p:nvSpPr>
          <p:cNvPr id="10" name="Title 4">
            <a:extLst>
              <a:ext uri="{FF2B5EF4-FFF2-40B4-BE49-F238E27FC236}">
                <a16:creationId xmlns:a16="http://schemas.microsoft.com/office/drawing/2014/main" id="{37914C26-F5F4-6A5D-B9A0-5493FF33DB2A}"/>
              </a:ext>
            </a:extLst>
          </p:cNvPr>
          <p:cNvSpPr txBox="1">
            <a:spLocks/>
          </p:cNvSpPr>
          <p:nvPr/>
        </p:nvSpPr>
        <p:spPr>
          <a:xfrm>
            <a:off x="628074" y="1791484"/>
            <a:ext cx="3101244" cy="3275031"/>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r">
              <a:lnSpc>
                <a:spcPct val="80000"/>
              </a:lnSpc>
              <a:spcBef>
                <a:spcPts val="0"/>
              </a:spcBef>
              <a:defRPr/>
            </a:pPr>
            <a:r>
              <a:rPr lang="en-US" sz="7200" b="0" dirty="0">
                <a:solidFill>
                  <a:srgbClr val="FD5D3B"/>
                </a:solidFill>
                <a:latin typeface="Bebas Neue" panose="020B0606020202050201" pitchFamily="34" charset="0"/>
              </a:rPr>
              <a:t>Expert Tips for Quick Rewards</a:t>
            </a:r>
          </a:p>
        </p:txBody>
      </p:sp>
      <p:cxnSp>
        <p:nvCxnSpPr>
          <p:cNvPr id="11" name="Straight Connector 10">
            <a:extLst>
              <a:ext uri="{FF2B5EF4-FFF2-40B4-BE49-F238E27FC236}">
                <a16:creationId xmlns:a16="http://schemas.microsoft.com/office/drawing/2014/main" id="{183637DC-BFF1-22BA-198C-D5D396254858}"/>
              </a:ext>
            </a:extLst>
          </p:cNvPr>
          <p:cNvCxnSpPr>
            <a:cxnSpLocks/>
          </p:cNvCxnSpPr>
          <p:nvPr/>
        </p:nvCxnSpPr>
        <p:spPr>
          <a:xfrm>
            <a:off x="4537434" y="1244252"/>
            <a:ext cx="0" cy="42770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3080A5-A85C-9BBA-F146-1E079157C890}"/>
              </a:ext>
            </a:extLst>
          </p:cNvPr>
          <p:cNvSpPr txBox="1"/>
          <p:nvPr/>
        </p:nvSpPr>
        <p:spPr>
          <a:xfrm>
            <a:off x="11520512" y="6339245"/>
            <a:ext cx="29687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2752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1C8C2371-9A14-9FD4-EA94-7E5280914C22}"/>
              </a:ext>
            </a:extLst>
          </p:cNvPr>
          <p:cNvSpPr txBox="1">
            <a:spLocks/>
          </p:cNvSpPr>
          <p:nvPr/>
        </p:nvSpPr>
        <p:spPr>
          <a:xfrm>
            <a:off x="1209964" y="760459"/>
            <a:ext cx="9772071" cy="2520759"/>
          </a:xfrm>
          <a:prstGeom prst="rect">
            <a:avLst/>
          </a:prstGeom>
        </p:spPr>
        <p:txBody>
          <a:bodyPr wrap="square" lIns="0" tIns="0" rIns="0" bIns="0">
            <a:noAutofit/>
          </a:bodyPr>
          <a:lstStyle>
            <a:lvl1pPr algn="l" rtl="0" fontAlgn="base">
              <a:lnSpc>
                <a:spcPts val="3800"/>
              </a:lnSpc>
              <a:spcBef>
                <a:spcPct val="0"/>
              </a:spcBef>
              <a:spcAft>
                <a:spcPct val="0"/>
              </a:spcAft>
              <a:defRPr sz="4000" b="1" kern="1200" baseline="0">
                <a:solidFill>
                  <a:schemeClr val="accent1"/>
                </a:solidFill>
                <a:latin typeface="Arial" panose="020B0604020202020204" pitchFamily="34" charset="0"/>
                <a:ea typeface="+mj-ea"/>
                <a:cs typeface="+mj-cs"/>
              </a:defRPr>
            </a:lvl1pPr>
            <a:lvl2pPr algn="l" rtl="0" fontAlgn="base">
              <a:lnSpc>
                <a:spcPts val="4200"/>
              </a:lnSpc>
              <a:spcBef>
                <a:spcPct val="0"/>
              </a:spcBef>
              <a:spcAft>
                <a:spcPct val="0"/>
              </a:spcAft>
              <a:defRPr sz="4000" b="1">
                <a:solidFill>
                  <a:schemeClr val="accent1"/>
                </a:solidFill>
                <a:latin typeface="Arial" panose="020B0604020202020204" pitchFamily="34" charset="0"/>
              </a:defRPr>
            </a:lvl2pPr>
            <a:lvl3pPr algn="l" rtl="0" fontAlgn="base">
              <a:lnSpc>
                <a:spcPts val="4200"/>
              </a:lnSpc>
              <a:spcBef>
                <a:spcPct val="0"/>
              </a:spcBef>
              <a:spcAft>
                <a:spcPct val="0"/>
              </a:spcAft>
              <a:defRPr sz="4000" b="1">
                <a:solidFill>
                  <a:schemeClr val="accent1"/>
                </a:solidFill>
                <a:latin typeface="Arial" panose="020B0604020202020204" pitchFamily="34" charset="0"/>
              </a:defRPr>
            </a:lvl3pPr>
            <a:lvl4pPr algn="l" rtl="0" fontAlgn="base">
              <a:lnSpc>
                <a:spcPts val="4200"/>
              </a:lnSpc>
              <a:spcBef>
                <a:spcPct val="0"/>
              </a:spcBef>
              <a:spcAft>
                <a:spcPct val="0"/>
              </a:spcAft>
              <a:defRPr sz="4000" b="1">
                <a:solidFill>
                  <a:schemeClr val="accent1"/>
                </a:solidFill>
                <a:latin typeface="Arial" panose="020B0604020202020204" pitchFamily="34" charset="0"/>
              </a:defRPr>
            </a:lvl4pPr>
            <a:lvl5pPr algn="l" rtl="0" fontAlgn="base">
              <a:lnSpc>
                <a:spcPts val="4200"/>
              </a:lnSpc>
              <a:spcBef>
                <a:spcPct val="0"/>
              </a:spcBef>
              <a:spcAft>
                <a:spcPct val="0"/>
              </a:spcAft>
              <a:defRPr sz="4000" b="1">
                <a:solidFill>
                  <a:schemeClr val="accent1"/>
                </a:solidFill>
                <a:latin typeface="Arial" panose="020B0604020202020204" pitchFamily="34" charset="0"/>
              </a:defRPr>
            </a:lvl5pPr>
            <a:lvl6pPr marL="457200" algn="l" rtl="0" fontAlgn="base">
              <a:lnSpc>
                <a:spcPts val="4200"/>
              </a:lnSpc>
              <a:spcBef>
                <a:spcPct val="0"/>
              </a:spcBef>
              <a:spcAft>
                <a:spcPct val="0"/>
              </a:spcAft>
              <a:defRPr sz="4000" b="1">
                <a:solidFill>
                  <a:schemeClr val="accent1"/>
                </a:solidFill>
                <a:latin typeface="Arial" panose="020B0604020202020204" pitchFamily="34" charset="0"/>
              </a:defRPr>
            </a:lvl6pPr>
            <a:lvl7pPr marL="914400" algn="l" rtl="0" fontAlgn="base">
              <a:lnSpc>
                <a:spcPts val="4200"/>
              </a:lnSpc>
              <a:spcBef>
                <a:spcPct val="0"/>
              </a:spcBef>
              <a:spcAft>
                <a:spcPct val="0"/>
              </a:spcAft>
              <a:defRPr sz="4000" b="1">
                <a:solidFill>
                  <a:schemeClr val="accent1"/>
                </a:solidFill>
                <a:latin typeface="Arial" panose="020B0604020202020204" pitchFamily="34" charset="0"/>
              </a:defRPr>
            </a:lvl7pPr>
            <a:lvl8pPr marL="1371600" algn="l" rtl="0" fontAlgn="base">
              <a:lnSpc>
                <a:spcPts val="4200"/>
              </a:lnSpc>
              <a:spcBef>
                <a:spcPct val="0"/>
              </a:spcBef>
              <a:spcAft>
                <a:spcPct val="0"/>
              </a:spcAft>
              <a:defRPr sz="4000" b="1">
                <a:solidFill>
                  <a:schemeClr val="accent1"/>
                </a:solidFill>
                <a:latin typeface="Arial" panose="020B0604020202020204" pitchFamily="34" charset="0"/>
              </a:defRPr>
            </a:lvl8pPr>
            <a:lvl9pPr marL="1828800" algn="l" rtl="0" fontAlgn="base">
              <a:lnSpc>
                <a:spcPts val="4200"/>
              </a:lnSpc>
              <a:spcBef>
                <a:spcPct val="0"/>
              </a:spcBef>
              <a:spcAft>
                <a:spcPct val="0"/>
              </a:spcAft>
              <a:defRPr sz="4000" b="1">
                <a:solidFill>
                  <a:schemeClr val="accent1"/>
                </a:solidFill>
                <a:latin typeface="Arial" panose="020B0604020202020204" pitchFamily="34" charset="0"/>
              </a:defRPr>
            </a:lvl9pPr>
          </a:lstStyle>
          <a:p>
            <a:pPr lvl="0" algn="ctr">
              <a:lnSpc>
                <a:spcPct val="80000"/>
              </a:lnSpc>
              <a:spcBef>
                <a:spcPts val="0"/>
              </a:spcBef>
              <a:defRPr/>
            </a:pPr>
            <a:r>
              <a:rPr lang="en-US" sz="7200" b="0" dirty="0">
                <a:solidFill>
                  <a:srgbClr val="FD5D3B"/>
                </a:solidFill>
                <a:latin typeface="Bebas Neue" panose="020B0606020202050201" pitchFamily="34" charset="0"/>
              </a:rPr>
              <a:t>FOUR WAYS TO USE YOUR REWARDS</a:t>
            </a:r>
          </a:p>
        </p:txBody>
      </p:sp>
      <p:grpSp>
        <p:nvGrpSpPr>
          <p:cNvPr id="8" name="Group 7">
            <a:extLst>
              <a:ext uri="{FF2B5EF4-FFF2-40B4-BE49-F238E27FC236}">
                <a16:creationId xmlns:a16="http://schemas.microsoft.com/office/drawing/2014/main" id="{A0D2BB44-9513-5C39-33CB-FF28F0350921}"/>
              </a:ext>
            </a:extLst>
          </p:cNvPr>
          <p:cNvGrpSpPr/>
          <p:nvPr/>
        </p:nvGrpSpPr>
        <p:grpSpPr>
          <a:xfrm>
            <a:off x="782259" y="2661827"/>
            <a:ext cx="2201044" cy="1813412"/>
            <a:chOff x="835526" y="3086261"/>
            <a:chExt cx="2201044" cy="1813412"/>
          </a:xfrm>
        </p:grpSpPr>
        <p:pic>
          <p:nvPicPr>
            <p:cNvPr id="46" name="Picture 45">
              <a:extLst>
                <a:ext uri="{FF2B5EF4-FFF2-40B4-BE49-F238E27FC236}">
                  <a16:creationId xmlns:a16="http://schemas.microsoft.com/office/drawing/2014/main" id="{9F52E993-7E29-9A5B-0668-24E7D72FF351}"/>
                </a:ext>
              </a:extLst>
            </p:cNvPr>
            <p:cNvPicPr>
              <a:picLocks noChangeAspect="1"/>
            </p:cNvPicPr>
            <p:nvPr/>
          </p:nvPicPr>
          <p:blipFill>
            <a:blip r:embed="rId3"/>
            <a:stretch>
              <a:fillRect/>
            </a:stretch>
          </p:blipFill>
          <p:spPr>
            <a:xfrm>
              <a:off x="1593310" y="3086261"/>
              <a:ext cx="685477" cy="685477"/>
            </a:xfrm>
            <a:prstGeom prst="rect">
              <a:avLst/>
            </a:prstGeom>
          </p:spPr>
        </p:pic>
        <p:sp>
          <p:nvSpPr>
            <p:cNvPr id="50" name="TextBox 49">
              <a:extLst>
                <a:ext uri="{FF2B5EF4-FFF2-40B4-BE49-F238E27FC236}">
                  <a16:creationId xmlns:a16="http://schemas.microsoft.com/office/drawing/2014/main" id="{6F30F8E2-8F2E-6D65-0D9E-8DCEAB1BCB13}"/>
                </a:ext>
              </a:extLst>
            </p:cNvPr>
            <p:cNvSpPr txBox="1"/>
            <p:nvPr/>
          </p:nvSpPr>
          <p:spPr>
            <a:xfrm>
              <a:off x="835526" y="4048799"/>
              <a:ext cx="2201044" cy="850874"/>
            </a:xfrm>
            <a:prstGeom prst="rect">
              <a:avLst/>
            </a:prstGeom>
            <a:noFill/>
          </p:spPr>
          <p:txBody>
            <a:bodyPr wrap="square" rtlCol="0">
              <a:spAutoFit/>
            </a:bodyPr>
            <a:lstStyle/>
            <a:p>
              <a:pPr algn="ctr">
                <a:lnSpc>
                  <a:spcPts val="2820"/>
                </a:lnSpc>
              </a:pPr>
              <a:r>
                <a:rPr lang="en-US" sz="2800" dirty="0">
                  <a:solidFill>
                    <a:srgbClr val="FD5D3B"/>
                  </a:solidFill>
                  <a:latin typeface="Bebas Neue" panose="020B0606020202050201" pitchFamily="34" charset="77"/>
                </a:rPr>
                <a:t>Shop the Virgin Pulse Store</a:t>
              </a:r>
            </a:p>
          </p:txBody>
        </p:sp>
      </p:grpSp>
      <p:grpSp>
        <p:nvGrpSpPr>
          <p:cNvPr id="7" name="Group 6">
            <a:extLst>
              <a:ext uri="{FF2B5EF4-FFF2-40B4-BE49-F238E27FC236}">
                <a16:creationId xmlns:a16="http://schemas.microsoft.com/office/drawing/2014/main" id="{F89F2C89-210B-D7D1-8F00-7F37B3B25041}"/>
              </a:ext>
            </a:extLst>
          </p:cNvPr>
          <p:cNvGrpSpPr/>
          <p:nvPr/>
        </p:nvGrpSpPr>
        <p:grpSpPr>
          <a:xfrm>
            <a:off x="3586419" y="2661827"/>
            <a:ext cx="2201044" cy="1813412"/>
            <a:chOff x="3639686" y="3086261"/>
            <a:chExt cx="2201044" cy="1813412"/>
          </a:xfrm>
        </p:grpSpPr>
        <p:pic>
          <p:nvPicPr>
            <p:cNvPr id="48" name="Picture 47">
              <a:extLst>
                <a:ext uri="{FF2B5EF4-FFF2-40B4-BE49-F238E27FC236}">
                  <a16:creationId xmlns:a16="http://schemas.microsoft.com/office/drawing/2014/main" id="{87222F11-9F10-0383-DCA0-2C79E7973FEF}"/>
                </a:ext>
              </a:extLst>
            </p:cNvPr>
            <p:cNvPicPr>
              <a:picLocks noChangeAspect="1"/>
            </p:cNvPicPr>
            <p:nvPr/>
          </p:nvPicPr>
          <p:blipFill>
            <a:blip r:embed="rId4"/>
            <a:stretch>
              <a:fillRect/>
            </a:stretch>
          </p:blipFill>
          <p:spPr>
            <a:xfrm>
              <a:off x="4351772" y="3086261"/>
              <a:ext cx="776873" cy="685477"/>
            </a:xfrm>
            <a:prstGeom prst="rect">
              <a:avLst/>
            </a:prstGeom>
          </p:spPr>
        </p:pic>
        <p:sp>
          <p:nvSpPr>
            <p:cNvPr id="51" name="TextBox 50">
              <a:extLst>
                <a:ext uri="{FF2B5EF4-FFF2-40B4-BE49-F238E27FC236}">
                  <a16:creationId xmlns:a16="http://schemas.microsoft.com/office/drawing/2014/main" id="{D339CCB2-166B-ACE4-1705-8E0CD669D24E}"/>
                </a:ext>
              </a:extLst>
            </p:cNvPr>
            <p:cNvSpPr txBox="1"/>
            <p:nvPr/>
          </p:nvSpPr>
          <p:spPr>
            <a:xfrm>
              <a:off x="3639686" y="4048799"/>
              <a:ext cx="2201044" cy="850874"/>
            </a:xfrm>
            <a:prstGeom prst="rect">
              <a:avLst/>
            </a:prstGeom>
            <a:noFill/>
          </p:spPr>
          <p:txBody>
            <a:bodyPr wrap="square" rtlCol="0">
              <a:spAutoFit/>
            </a:bodyPr>
            <a:lstStyle/>
            <a:p>
              <a:pPr algn="ctr">
                <a:lnSpc>
                  <a:spcPts val="2820"/>
                </a:lnSpc>
              </a:pPr>
              <a:r>
                <a:rPr lang="en-US" sz="2800" dirty="0">
                  <a:solidFill>
                    <a:srgbClr val="FD5D3B"/>
                  </a:solidFill>
                  <a:latin typeface="Bebas Neue" panose="020B0606020202050201" pitchFamily="34" charset="77"/>
                </a:rPr>
                <a:t>GET GIFT </a:t>
              </a:r>
              <a:br>
                <a:rPr lang="en-US" sz="2800" dirty="0">
                  <a:solidFill>
                    <a:srgbClr val="FD5D3B"/>
                  </a:solidFill>
                  <a:latin typeface="Bebas Neue" panose="020B0606020202050201" pitchFamily="34" charset="77"/>
                </a:rPr>
              </a:br>
              <a:r>
                <a:rPr lang="en-US" sz="2800" dirty="0">
                  <a:solidFill>
                    <a:srgbClr val="FD5D3B"/>
                  </a:solidFill>
                  <a:latin typeface="Bebas Neue" panose="020B0606020202050201" pitchFamily="34" charset="77"/>
                </a:rPr>
                <a:t>CARDS</a:t>
              </a:r>
            </a:p>
          </p:txBody>
        </p:sp>
      </p:grpSp>
      <p:grpSp>
        <p:nvGrpSpPr>
          <p:cNvPr id="6" name="Group 5">
            <a:extLst>
              <a:ext uri="{FF2B5EF4-FFF2-40B4-BE49-F238E27FC236}">
                <a16:creationId xmlns:a16="http://schemas.microsoft.com/office/drawing/2014/main" id="{FC647E94-6BC6-D58C-2E8A-8BAE7181FC56}"/>
              </a:ext>
            </a:extLst>
          </p:cNvPr>
          <p:cNvGrpSpPr/>
          <p:nvPr/>
        </p:nvGrpSpPr>
        <p:grpSpPr>
          <a:xfrm>
            <a:off x="6390579" y="2661829"/>
            <a:ext cx="2201044" cy="1813410"/>
            <a:chOff x="6443846" y="3086263"/>
            <a:chExt cx="2201044" cy="1813410"/>
          </a:xfrm>
        </p:grpSpPr>
        <p:pic>
          <p:nvPicPr>
            <p:cNvPr id="47" name="Picture 46">
              <a:extLst>
                <a:ext uri="{FF2B5EF4-FFF2-40B4-BE49-F238E27FC236}">
                  <a16:creationId xmlns:a16="http://schemas.microsoft.com/office/drawing/2014/main" id="{7173F421-20AA-1186-ADF9-95B5703A7632}"/>
                </a:ext>
              </a:extLst>
            </p:cNvPr>
            <p:cNvPicPr>
              <a:picLocks noChangeAspect="1"/>
            </p:cNvPicPr>
            <p:nvPr/>
          </p:nvPicPr>
          <p:blipFill>
            <a:blip r:embed="rId5"/>
            <a:stretch>
              <a:fillRect/>
            </a:stretch>
          </p:blipFill>
          <p:spPr>
            <a:xfrm>
              <a:off x="7121658" y="3086263"/>
              <a:ext cx="845420" cy="685476"/>
            </a:xfrm>
            <a:prstGeom prst="rect">
              <a:avLst/>
            </a:prstGeom>
          </p:spPr>
        </p:pic>
        <p:sp>
          <p:nvSpPr>
            <p:cNvPr id="52" name="TextBox 51">
              <a:extLst>
                <a:ext uri="{FF2B5EF4-FFF2-40B4-BE49-F238E27FC236}">
                  <a16:creationId xmlns:a16="http://schemas.microsoft.com/office/drawing/2014/main" id="{0681D3F2-1E69-04C7-6411-97C35DEF040C}"/>
                </a:ext>
              </a:extLst>
            </p:cNvPr>
            <p:cNvSpPr txBox="1"/>
            <p:nvPr/>
          </p:nvSpPr>
          <p:spPr>
            <a:xfrm>
              <a:off x="6443846" y="4048799"/>
              <a:ext cx="2201044" cy="850874"/>
            </a:xfrm>
            <a:prstGeom prst="rect">
              <a:avLst/>
            </a:prstGeom>
            <a:noFill/>
          </p:spPr>
          <p:txBody>
            <a:bodyPr wrap="square" rtlCol="0">
              <a:spAutoFit/>
            </a:bodyPr>
            <a:lstStyle/>
            <a:p>
              <a:pPr algn="ctr">
                <a:lnSpc>
                  <a:spcPts val="2820"/>
                </a:lnSpc>
              </a:pPr>
              <a:r>
                <a:rPr lang="en-US" sz="2800" dirty="0">
                  <a:solidFill>
                    <a:srgbClr val="FD5D3B"/>
                  </a:solidFill>
                  <a:latin typeface="Bebas Neue" panose="020B0606020202050201" pitchFamily="34" charset="77"/>
                </a:rPr>
                <a:t>DONATE TO </a:t>
              </a:r>
              <a:br>
                <a:rPr lang="en-US" sz="2800" dirty="0">
                  <a:solidFill>
                    <a:srgbClr val="FD5D3B"/>
                  </a:solidFill>
                  <a:latin typeface="Bebas Neue" panose="020B0606020202050201" pitchFamily="34" charset="77"/>
                </a:rPr>
              </a:br>
              <a:r>
                <a:rPr lang="en-US" sz="2800" dirty="0">
                  <a:solidFill>
                    <a:srgbClr val="FD5D3B"/>
                  </a:solidFill>
                  <a:latin typeface="Bebas Neue" panose="020B0606020202050201" pitchFamily="34" charset="77"/>
                </a:rPr>
                <a:t>CHARITY</a:t>
              </a:r>
            </a:p>
          </p:txBody>
        </p:sp>
      </p:grpSp>
      <p:grpSp>
        <p:nvGrpSpPr>
          <p:cNvPr id="5" name="Group 4">
            <a:extLst>
              <a:ext uri="{FF2B5EF4-FFF2-40B4-BE49-F238E27FC236}">
                <a16:creationId xmlns:a16="http://schemas.microsoft.com/office/drawing/2014/main" id="{F2DAAAC1-8EB8-A3C4-A155-7D74B24C2B2A}"/>
              </a:ext>
            </a:extLst>
          </p:cNvPr>
          <p:cNvGrpSpPr/>
          <p:nvPr/>
        </p:nvGrpSpPr>
        <p:grpSpPr>
          <a:xfrm>
            <a:off x="9194739" y="2678326"/>
            <a:ext cx="2201044" cy="1796913"/>
            <a:chOff x="9248006" y="3102760"/>
            <a:chExt cx="2201044" cy="1796913"/>
          </a:xfrm>
        </p:grpSpPr>
        <p:pic>
          <p:nvPicPr>
            <p:cNvPr id="49" name="Picture 48">
              <a:extLst>
                <a:ext uri="{FF2B5EF4-FFF2-40B4-BE49-F238E27FC236}">
                  <a16:creationId xmlns:a16="http://schemas.microsoft.com/office/drawing/2014/main" id="{51A3CD50-F0E9-0B5C-B193-F712C7D92F27}"/>
                </a:ext>
              </a:extLst>
            </p:cNvPr>
            <p:cNvPicPr>
              <a:picLocks noChangeAspect="1"/>
            </p:cNvPicPr>
            <p:nvPr/>
          </p:nvPicPr>
          <p:blipFill>
            <a:blip r:embed="rId6"/>
            <a:stretch>
              <a:fillRect/>
            </a:stretch>
          </p:blipFill>
          <p:spPr>
            <a:xfrm>
              <a:off x="9971516" y="3102760"/>
              <a:ext cx="754024" cy="662628"/>
            </a:xfrm>
            <a:prstGeom prst="rect">
              <a:avLst/>
            </a:prstGeom>
          </p:spPr>
        </p:pic>
        <p:sp>
          <p:nvSpPr>
            <p:cNvPr id="53" name="TextBox 52">
              <a:extLst>
                <a:ext uri="{FF2B5EF4-FFF2-40B4-BE49-F238E27FC236}">
                  <a16:creationId xmlns:a16="http://schemas.microsoft.com/office/drawing/2014/main" id="{559363DE-A06B-4A2F-1102-247E78F5880E}"/>
                </a:ext>
              </a:extLst>
            </p:cNvPr>
            <p:cNvSpPr txBox="1"/>
            <p:nvPr/>
          </p:nvSpPr>
          <p:spPr>
            <a:xfrm>
              <a:off x="9248006" y="4048799"/>
              <a:ext cx="2201044" cy="850874"/>
            </a:xfrm>
            <a:prstGeom prst="rect">
              <a:avLst/>
            </a:prstGeom>
            <a:noFill/>
          </p:spPr>
          <p:txBody>
            <a:bodyPr wrap="square" rtlCol="0">
              <a:spAutoFit/>
            </a:bodyPr>
            <a:lstStyle/>
            <a:p>
              <a:pPr algn="ctr">
                <a:lnSpc>
                  <a:spcPts val="2820"/>
                </a:lnSpc>
              </a:pPr>
              <a:r>
                <a:rPr lang="en-US" sz="2800" dirty="0">
                  <a:solidFill>
                    <a:srgbClr val="FD5D3B"/>
                  </a:solidFill>
                  <a:latin typeface="Bebas Neue" panose="020B0606020202050201" pitchFamily="34" charset="77"/>
                </a:rPr>
                <a:t>PUT IT IN </a:t>
              </a:r>
              <a:br>
                <a:rPr lang="en-US" sz="2800" dirty="0">
                  <a:solidFill>
                    <a:srgbClr val="FD5D3B"/>
                  </a:solidFill>
                  <a:latin typeface="Bebas Neue" panose="020B0606020202050201" pitchFamily="34" charset="77"/>
                </a:rPr>
              </a:br>
              <a:r>
                <a:rPr lang="en-US" sz="2800" dirty="0">
                  <a:solidFill>
                    <a:srgbClr val="FD5D3B"/>
                  </a:solidFill>
                  <a:latin typeface="Bebas Neue" panose="020B0606020202050201" pitchFamily="34" charset="77"/>
                </a:rPr>
                <a:t>THE BANK</a:t>
              </a:r>
            </a:p>
          </p:txBody>
        </p:sp>
      </p:grpSp>
      <p:cxnSp>
        <p:nvCxnSpPr>
          <p:cNvPr id="2" name="Straight Connector 1">
            <a:extLst>
              <a:ext uri="{FF2B5EF4-FFF2-40B4-BE49-F238E27FC236}">
                <a16:creationId xmlns:a16="http://schemas.microsoft.com/office/drawing/2014/main" id="{F2FA06B0-7255-CE9F-22F1-E7148806D18E}"/>
              </a:ext>
            </a:extLst>
          </p:cNvPr>
          <p:cNvCxnSpPr>
            <a:cxnSpLocks/>
          </p:cNvCxnSpPr>
          <p:nvPr/>
        </p:nvCxnSpPr>
        <p:spPr>
          <a:xfrm>
            <a:off x="3284861" y="2564318"/>
            <a:ext cx="0" cy="191092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01303-231F-4953-125F-A834E5CC2301}"/>
              </a:ext>
            </a:extLst>
          </p:cNvPr>
          <p:cNvCxnSpPr>
            <a:cxnSpLocks/>
          </p:cNvCxnSpPr>
          <p:nvPr/>
        </p:nvCxnSpPr>
        <p:spPr>
          <a:xfrm>
            <a:off x="6090205" y="2564318"/>
            <a:ext cx="0" cy="191092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F0B4A9-795E-FF4C-4E9E-107379BCA1B3}"/>
              </a:ext>
            </a:extLst>
          </p:cNvPr>
          <p:cNvCxnSpPr>
            <a:cxnSpLocks/>
          </p:cNvCxnSpPr>
          <p:nvPr/>
        </p:nvCxnSpPr>
        <p:spPr>
          <a:xfrm>
            <a:off x="8895548" y="2564318"/>
            <a:ext cx="0" cy="191092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5C4E42-B93E-BC1A-2968-1CFFC4287071}"/>
              </a:ext>
            </a:extLst>
          </p:cNvPr>
          <p:cNvSpPr/>
          <p:nvPr/>
        </p:nvSpPr>
        <p:spPr>
          <a:xfrm>
            <a:off x="1" y="5725885"/>
            <a:ext cx="12191999" cy="1132116"/>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a:extLst>
              <a:ext uri="{FF2B5EF4-FFF2-40B4-BE49-F238E27FC236}">
                <a16:creationId xmlns:a16="http://schemas.microsoft.com/office/drawing/2014/main" id="{4B93F59F-A6E4-E915-2E23-9B8FFB6D8FF1}"/>
              </a:ext>
            </a:extLst>
          </p:cNvPr>
          <p:cNvSpPr txBox="1"/>
          <p:nvPr/>
        </p:nvSpPr>
        <p:spPr>
          <a:xfrm>
            <a:off x="11520512" y="6339245"/>
            <a:ext cx="29687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9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7E53F7D5-D2E4-37C1-519C-162FCCD69F4A}"/>
              </a:ext>
            </a:extLst>
          </p:cNvPr>
          <p:cNvCxnSpPr>
            <a:cxnSpLocks/>
          </p:cNvCxnSpPr>
          <p:nvPr/>
        </p:nvCxnSpPr>
        <p:spPr>
          <a:xfrm>
            <a:off x="0" y="5725884"/>
            <a:ext cx="12192000" cy="0"/>
          </a:xfrm>
          <a:prstGeom prst="line">
            <a:avLst/>
          </a:prstGeom>
          <a:ln w="177800">
            <a:solidFill>
              <a:srgbClr val="2574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32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5075</TotalTime>
  <Words>1830</Words>
  <Application>Microsoft Macintosh PowerPoint</Application>
  <PresentationFormat>Widescreen</PresentationFormat>
  <Paragraphs>163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Bebas Neue</vt:lpstr>
      <vt:lpstr>Bebas Neue Bold</vt:lpstr>
      <vt:lpstr>Bebas Neue Regular</vt:lpstr>
      <vt:lpstr>Calibri</vt:lpstr>
      <vt:lpstr>Calibri Light</vt:lpstr>
      <vt:lpstr>DM Sans</vt:lpstr>
      <vt:lpstr>DM Sans Medium</vt:lpstr>
      <vt:lpstr>Roboto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Payack, Peter</dc:creator>
  <cp:lastModifiedBy>Martinez, Katie</cp:lastModifiedBy>
  <cp:revision>34</cp:revision>
  <dcterms:created xsi:type="dcterms:W3CDTF">2022-07-25T18:23:51Z</dcterms:created>
  <dcterms:modified xsi:type="dcterms:W3CDTF">2023-07-24T16:58:16Z</dcterms:modified>
</cp:coreProperties>
</file>